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930"/>
    <p:restoredTop sz="94686"/>
  </p:normalViewPr>
  <p:slideViewPr>
    <p:cSldViewPr snapToGrid="0" snapToObjects="1">
      <p:cViewPr varScale="1">
        <p:scale>
          <a:sx n="28" d="100"/>
          <a:sy n="28" d="100"/>
        </p:scale>
        <p:origin x="184" y="1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a:spLocks noGrp="1" noRot="1" noChangeAspect="1"/>
          </p:cNvSpPr>
          <p:nvPr>
            <p:ph type="sldImg"/>
          </p:nvPr>
        </p:nvSpPr>
        <p:spPr>
          <a:prstGeom prst="rect">
            <a:avLst/>
          </a:prstGeom>
        </p:spPr>
        <p:txBody>
          <a:bodyPr/>
          <a:lstStyle/>
          <a:p>
            <a:endParaRPr/>
          </a:p>
        </p:txBody>
      </p:sp>
      <p:sp>
        <p:nvSpPr>
          <p:cNvPr id="126" name="Shape 126"/>
          <p:cNvSpPr>
            <a:spLocks noGrp="1"/>
          </p:cNvSpPr>
          <p:nvPr>
            <p:ph type="body" sz="quarter" idx="1"/>
          </p:nvPr>
        </p:nvSpPr>
        <p:spPr>
          <a:prstGeom prst="rect">
            <a:avLst/>
          </a:prstGeom>
        </p:spPr>
        <p:txBody>
          <a:bodyPr/>
          <a:lstStyle/>
          <a:p>
            <a:r>
              <a:t>Becca</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hape 216"/>
          <p:cNvSpPr>
            <a:spLocks noGrp="1" noRot="1" noChangeAspect="1"/>
          </p:cNvSpPr>
          <p:nvPr>
            <p:ph type="sldImg"/>
          </p:nvPr>
        </p:nvSpPr>
        <p:spPr>
          <a:prstGeom prst="rect">
            <a:avLst/>
          </a:prstGeom>
        </p:spPr>
        <p:txBody>
          <a:bodyPr/>
          <a:lstStyle/>
          <a:p>
            <a:endParaRPr/>
          </a:p>
        </p:txBody>
      </p:sp>
      <p:sp>
        <p:nvSpPr>
          <p:cNvPr id="217" name="Shape 217"/>
          <p:cNvSpPr>
            <a:spLocks noGrp="1"/>
          </p:cNvSpPr>
          <p:nvPr>
            <p:ph type="body" sz="quarter" idx="1"/>
          </p:nvPr>
        </p:nvSpPr>
        <p:spPr>
          <a:prstGeom prst="rect">
            <a:avLst/>
          </a:prstGeom>
        </p:spPr>
        <p:txBody>
          <a:bodyPr/>
          <a:lstStyle/>
          <a:p>
            <a:r>
              <a:t>Marina: Louisiana, Mississippi, Alabama, Arkansas, Oklahoma, South Carolina, North Carolina, Tennessee, Kentucky, and Missouri have above average obesity and temperatures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Shape 222"/>
          <p:cNvSpPr>
            <a:spLocks noGrp="1" noRot="1" noChangeAspect="1"/>
          </p:cNvSpPr>
          <p:nvPr>
            <p:ph type="sldImg"/>
          </p:nvPr>
        </p:nvSpPr>
        <p:spPr>
          <a:xfrm>
            <a:off x="381000" y="685800"/>
            <a:ext cx="6096000" cy="3429000"/>
          </a:xfrm>
          <a:prstGeom prst="rect">
            <a:avLst/>
          </a:prstGeom>
        </p:spPr>
        <p:txBody>
          <a:bodyPr/>
          <a:lstStyle/>
          <a:p>
            <a:endParaRPr/>
          </a:p>
        </p:txBody>
      </p:sp>
      <p:sp>
        <p:nvSpPr>
          <p:cNvPr id="223" name="Shape 223"/>
          <p:cNvSpPr>
            <a:spLocks noGrp="1"/>
          </p:cNvSpPr>
          <p:nvPr>
            <p:ph type="body" sz="quarter" idx="1"/>
          </p:nvPr>
        </p:nvSpPr>
        <p:spPr>
          <a:prstGeom prst="rect">
            <a:avLst/>
          </a:prstGeom>
        </p:spPr>
        <p:txBody>
          <a:bodyPr/>
          <a:lstStyle/>
          <a:p>
            <a:r>
              <a:t>Hena</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hape 229"/>
          <p:cNvSpPr>
            <a:spLocks noGrp="1" noRot="1" noChangeAspect="1"/>
          </p:cNvSpPr>
          <p:nvPr>
            <p:ph type="sldImg"/>
          </p:nvPr>
        </p:nvSpPr>
        <p:spPr>
          <a:xfrm>
            <a:off x="381000" y="685800"/>
            <a:ext cx="6096000" cy="3429000"/>
          </a:xfrm>
          <a:prstGeom prst="rect">
            <a:avLst/>
          </a:prstGeom>
        </p:spPr>
        <p:txBody>
          <a:bodyPr/>
          <a:lstStyle/>
          <a:p>
            <a:endParaRPr/>
          </a:p>
        </p:txBody>
      </p:sp>
      <p:sp>
        <p:nvSpPr>
          <p:cNvPr id="230" name="Shape 230"/>
          <p:cNvSpPr>
            <a:spLocks noGrp="1"/>
          </p:cNvSpPr>
          <p:nvPr>
            <p:ph type="body" sz="quarter" idx="1"/>
          </p:nvPr>
        </p:nvSpPr>
        <p:spPr>
          <a:prstGeom prst="rect">
            <a:avLst/>
          </a:prstGeom>
        </p:spPr>
        <p:txBody>
          <a:bodyPr/>
          <a:lstStyle/>
          <a:p>
            <a:r>
              <a:t>Hena</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Shape 253"/>
          <p:cNvSpPr>
            <a:spLocks noGrp="1" noRot="1" noChangeAspect="1"/>
          </p:cNvSpPr>
          <p:nvPr>
            <p:ph type="sldImg"/>
          </p:nvPr>
        </p:nvSpPr>
        <p:spPr>
          <a:prstGeom prst="rect">
            <a:avLst/>
          </a:prstGeom>
        </p:spPr>
        <p:txBody>
          <a:bodyPr/>
          <a:lstStyle/>
          <a:p>
            <a:endParaRPr/>
          </a:p>
        </p:txBody>
      </p:sp>
      <p:sp>
        <p:nvSpPr>
          <p:cNvPr id="254" name="Shape 254"/>
          <p:cNvSpPr>
            <a:spLocks noGrp="1"/>
          </p:cNvSpPr>
          <p:nvPr>
            <p:ph type="body" sz="quarter" idx="1"/>
          </p:nvPr>
        </p:nvSpPr>
        <p:spPr>
          <a:prstGeom prst="rect">
            <a:avLst/>
          </a:prstGeom>
        </p:spPr>
        <p:txBody>
          <a:bodyPr/>
          <a:lstStyle/>
          <a:p>
            <a:r>
              <a:t>Becca</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Shape 260"/>
          <p:cNvSpPr>
            <a:spLocks noGrp="1" noRot="1" noChangeAspect="1"/>
          </p:cNvSpPr>
          <p:nvPr>
            <p:ph type="sldImg"/>
          </p:nvPr>
        </p:nvSpPr>
        <p:spPr>
          <a:xfrm>
            <a:off x="381000" y="685800"/>
            <a:ext cx="6096000" cy="3429000"/>
          </a:xfrm>
          <a:prstGeom prst="rect">
            <a:avLst/>
          </a:prstGeom>
        </p:spPr>
        <p:txBody>
          <a:bodyPr/>
          <a:lstStyle/>
          <a:p>
            <a:endParaRPr/>
          </a:p>
        </p:txBody>
      </p:sp>
      <p:sp>
        <p:nvSpPr>
          <p:cNvPr id="261" name="Shape 261"/>
          <p:cNvSpPr>
            <a:spLocks noGrp="1"/>
          </p:cNvSpPr>
          <p:nvPr>
            <p:ph type="body" sz="quarter" idx="1"/>
          </p:nvPr>
        </p:nvSpPr>
        <p:spPr>
          <a:prstGeom prst="rect">
            <a:avLst/>
          </a:prstGeom>
        </p:spPr>
        <p:txBody>
          <a:bodyPr/>
          <a:lstStyle/>
          <a:p>
            <a:r>
              <a:t>Becca</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r>
              <a:t>Sabir</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Shape 276"/>
          <p:cNvSpPr>
            <a:spLocks noGrp="1" noRot="1" noChangeAspect="1"/>
          </p:cNvSpPr>
          <p:nvPr>
            <p:ph type="sldImg"/>
          </p:nvPr>
        </p:nvSpPr>
        <p:spPr>
          <a:xfrm>
            <a:off x="381000" y="685800"/>
            <a:ext cx="6096000" cy="3429000"/>
          </a:xfrm>
          <a:prstGeom prst="rect">
            <a:avLst/>
          </a:prstGeom>
        </p:spPr>
        <p:txBody>
          <a:bodyPr/>
          <a:lstStyle/>
          <a:p>
            <a:endParaRPr/>
          </a:p>
        </p:txBody>
      </p:sp>
      <p:sp>
        <p:nvSpPr>
          <p:cNvPr id="277" name="Shape 277"/>
          <p:cNvSpPr>
            <a:spLocks noGrp="1"/>
          </p:cNvSpPr>
          <p:nvPr>
            <p:ph type="body" sz="quarter" idx="1"/>
          </p:nvPr>
        </p:nvSpPr>
        <p:spPr>
          <a:prstGeom prst="rect">
            <a:avLst/>
          </a:prstGeom>
        </p:spPr>
        <p:txBody>
          <a:bodyPr/>
          <a:lstStyle/>
          <a:p>
            <a:r>
              <a:t>Sabir</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noRot="1" noChangeAspect="1"/>
          </p:cNvSpPr>
          <p:nvPr>
            <p:ph type="sldImg"/>
          </p:nvPr>
        </p:nvSpPr>
        <p:spPr>
          <a:xfrm>
            <a:off x="381000" y="685800"/>
            <a:ext cx="6096000" cy="3429000"/>
          </a:xfrm>
          <a:prstGeom prst="rect">
            <a:avLst/>
          </a:prstGeom>
        </p:spPr>
        <p:txBody>
          <a:bodyPr/>
          <a:lstStyle/>
          <a:p>
            <a:endParaRPr/>
          </a:p>
        </p:txBody>
      </p:sp>
      <p:sp>
        <p:nvSpPr>
          <p:cNvPr id="282" name="Shape 282"/>
          <p:cNvSpPr>
            <a:spLocks noGrp="1"/>
          </p:cNvSpPr>
          <p:nvPr>
            <p:ph type="body" sz="quarter" idx="1"/>
          </p:nvPr>
        </p:nvSpPr>
        <p:spPr>
          <a:prstGeom prst="rect">
            <a:avLst/>
          </a:prstGeom>
        </p:spPr>
        <p:txBody>
          <a:bodyPr/>
          <a:lstStyle/>
          <a:p>
            <a:r>
              <a:t>Sabir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prstGeom prst="rect">
            <a:avLst/>
          </a:prstGeom>
        </p:spPr>
        <p:txBody>
          <a:bodyPr/>
          <a:lstStyle/>
          <a:p>
            <a:endParaRPr/>
          </a:p>
        </p:txBody>
      </p:sp>
      <p:sp>
        <p:nvSpPr>
          <p:cNvPr id="135" name="Shape 135"/>
          <p:cNvSpPr>
            <a:spLocks noGrp="1"/>
          </p:cNvSpPr>
          <p:nvPr>
            <p:ph type="body" sz="quarter" idx="1"/>
          </p:nvPr>
        </p:nvSpPr>
        <p:spPr>
          <a:prstGeom prst="rect">
            <a:avLst/>
          </a:prstGeom>
        </p:spPr>
        <p:txBody>
          <a:bodyPr/>
          <a:lstStyle/>
          <a:p>
            <a:r>
              <a:t>Becca</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p>
            <a:r>
              <a:t>Becca</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noRot="1" noChangeAspect="1"/>
          </p:cNvSpPr>
          <p:nvPr>
            <p:ph type="sldImg"/>
          </p:nvPr>
        </p:nvSpPr>
        <p:spPr>
          <a:prstGeom prst="rect">
            <a:avLst/>
          </a:prstGeom>
        </p:spPr>
        <p:txBody>
          <a:bodyPr/>
          <a:lstStyle/>
          <a:p>
            <a:endParaRPr/>
          </a:p>
        </p:txBody>
      </p:sp>
      <p:sp>
        <p:nvSpPr>
          <p:cNvPr id="156" name="Shape 156"/>
          <p:cNvSpPr>
            <a:spLocks noGrp="1"/>
          </p:cNvSpPr>
          <p:nvPr>
            <p:ph type="body" sz="quarter" idx="1"/>
          </p:nvPr>
        </p:nvSpPr>
        <p:spPr>
          <a:prstGeom prst="rect">
            <a:avLst/>
          </a:prstGeom>
        </p:spPr>
        <p:txBody>
          <a:bodyPr/>
          <a:lstStyle/>
          <a:p>
            <a:r>
              <a:t>Becca</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a:spLocks noGrp="1" noRot="1" noChangeAspect="1"/>
          </p:cNvSpPr>
          <p:nvPr>
            <p:ph type="sldImg"/>
          </p:nvPr>
        </p:nvSpPr>
        <p:spPr>
          <a:prstGeom prst="rect">
            <a:avLst/>
          </a:prstGeom>
        </p:spPr>
        <p:txBody>
          <a:bodyPr/>
          <a:lstStyle/>
          <a:p>
            <a:endParaRPr/>
          </a:p>
        </p:txBody>
      </p:sp>
      <p:sp>
        <p:nvSpPr>
          <p:cNvPr id="179" name="Shape 179"/>
          <p:cNvSpPr>
            <a:spLocks noGrp="1"/>
          </p:cNvSpPr>
          <p:nvPr>
            <p:ph type="body" sz="quarter" idx="1"/>
          </p:nvPr>
        </p:nvSpPr>
        <p:spPr>
          <a:prstGeom prst="rect">
            <a:avLst/>
          </a:prstGeom>
        </p:spPr>
        <p:txBody>
          <a:bodyPr/>
          <a:lstStyle/>
          <a:p>
            <a:r>
              <a:t>Marina</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noRot="1" noChangeAspect="1"/>
          </p:cNvSpPr>
          <p:nvPr>
            <p:ph type="sldImg"/>
          </p:nvPr>
        </p:nvSpPr>
        <p:spPr>
          <a:prstGeom prst="rect">
            <a:avLst/>
          </a:prstGeom>
        </p:spPr>
        <p:txBody>
          <a:bodyPr/>
          <a:lstStyle/>
          <a:p>
            <a:endParaRPr/>
          </a:p>
        </p:txBody>
      </p:sp>
      <p:sp>
        <p:nvSpPr>
          <p:cNvPr id="184" name="Shape 184"/>
          <p:cNvSpPr>
            <a:spLocks noGrp="1"/>
          </p:cNvSpPr>
          <p:nvPr>
            <p:ph type="body" sz="quarter" idx="1"/>
          </p:nvPr>
        </p:nvSpPr>
        <p:spPr>
          <a:prstGeom prst="rect">
            <a:avLst/>
          </a:prstGeom>
        </p:spPr>
        <p:txBody>
          <a:bodyPr/>
          <a:lstStyle/>
          <a:p>
            <a:r>
              <a:t>Marina</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hape 188"/>
          <p:cNvSpPr>
            <a:spLocks noGrp="1" noRot="1" noChangeAspect="1"/>
          </p:cNvSpPr>
          <p:nvPr>
            <p:ph type="sldImg"/>
          </p:nvPr>
        </p:nvSpPr>
        <p:spPr>
          <a:prstGeom prst="rect">
            <a:avLst/>
          </a:prstGeom>
        </p:spPr>
        <p:txBody>
          <a:bodyPr/>
          <a:lstStyle/>
          <a:p>
            <a:endParaRPr/>
          </a:p>
        </p:txBody>
      </p:sp>
      <p:sp>
        <p:nvSpPr>
          <p:cNvPr id="189" name="Shape 189"/>
          <p:cNvSpPr>
            <a:spLocks noGrp="1"/>
          </p:cNvSpPr>
          <p:nvPr>
            <p:ph type="body" sz="quarter" idx="1"/>
          </p:nvPr>
        </p:nvSpPr>
        <p:spPr>
          <a:prstGeom prst="rect">
            <a:avLst/>
          </a:prstGeom>
        </p:spPr>
        <p:txBody>
          <a:bodyPr/>
          <a:lstStyle/>
          <a:p>
            <a:r>
              <a:t>Marina</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Shape 193"/>
          <p:cNvSpPr>
            <a:spLocks noGrp="1" noRot="1" noChangeAspect="1"/>
          </p:cNvSpPr>
          <p:nvPr>
            <p:ph type="sldImg"/>
          </p:nvPr>
        </p:nvSpPr>
        <p:spPr>
          <a:prstGeom prst="rect">
            <a:avLst/>
          </a:prstGeom>
        </p:spPr>
        <p:txBody>
          <a:bodyPr/>
          <a:lstStyle/>
          <a:p>
            <a:endParaRPr/>
          </a:p>
        </p:txBody>
      </p:sp>
      <p:sp>
        <p:nvSpPr>
          <p:cNvPr id="194" name="Shape 194"/>
          <p:cNvSpPr>
            <a:spLocks noGrp="1"/>
          </p:cNvSpPr>
          <p:nvPr>
            <p:ph type="body" sz="quarter" idx="1"/>
          </p:nvPr>
        </p:nvSpPr>
        <p:spPr>
          <a:prstGeom prst="rect">
            <a:avLst/>
          </a:prstGeom>
        </p:spPr>
        <p:txBody>
          <a:bodyPr/>
          <a:lstStyle/>
          <a:p>
            <a:r>
              <a:t>Marina</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noRot="1" noChangeAspect="1"/>
          </p:cNvSpPr>
          <p:nvPr>
            <p:ph type="sldImg"/>
          </p:nvPr>
        </p:nvSpPr>
        <p:spPr>
          <a:prstGeom prst="rect">
            <a:avLst/>
          </a:prstGeom>
        </p:spPr>
        <p:txBody>
          <a:bodyPr/>
          <a:lstStyle/>
          <a:p>
            <a:endParaRPr/>
          </a:p>
        </p:txBody>
      </p:sp>
      <p:sp>
        <p:nvSpPr>
          <p:cNvPr id="200" name="Shape 200"/>
          <p:cNvSpPr>
            <a:spLocks noGrp="1"/>
          </p:cNvSpPr>
          <p:nvPr>
            <p:ph type="body" sz="quarter" idx="1"/>
          </p:nvPr>
        </p:nvSpPr>
        <p:spPr>
          <a:prstGeom prst="rect">
            <a:avLst/>
          </a:prstGeom>
        </p:spPr>
        <p:txBody>
          <a:bodyPr/>
          <a:lstStyle/>
          <a:p>
            <a:r>
              <a:t>Marina: Louisiana, Mississippi, Alabama, Arkansas, Oklahoma, South Carolina, North Carolina, Tennessee, Kentucky, and Missouri have above average obesity and temperatures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78000" y="2298700"/>
            <a:ext cx="20828000" cy="4648200"/>
          </a:xfrm>
          <a:prstGeom prst="rect">
            <a:avLst/>
          </a:prstGeom>
        </p:spPr>
        <p:txBody>
          <a:bodyPr anchor="b"/>
          <a:lstStyle/>
          <a:p>
            <a:r>
              <a:t>Title Text</a:t>
            </a:r>
          </a:p>
        </p:txBody>
      </p:sp>
      <p:sp>
        <p:nvSpPr>
          <p:cNvPr id="12" name="Body Level One…"/>
          <p:cNvSpPr txBox="1">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Type a quote here.”"/>
          <p:cNvSpPr txBox="1">
            <a:spLocks noGrp="1"/>
          </p:cNvSpPr>
          <p:nvPr>
            <p:ph type="body" sz="quarter" idx="14"/>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24384000" cy="16264467"/>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3124200" y="-38100"/>
            <a:ext cx="18135600" cy="12096698"/>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635000" y="9512300"/>
            <a:ext cx="23114000" cy="2006600"/>
          </a:xfrm>
          <a:prstGeom prst="rect">
            <a:avLst/>
          </a:prstGeom>
        </p:spPr>
        <p:txBody>
          <a:bodyPr anchor="b"/>
          <a:lstStyle/>
          <a:p>
            <a:r>
              <a:t>Title Text</a:t>
            </a:r>
          </a:p>
        </p:txBody>
      </p:sp>
      <p:sp>
        <p:nvSpPr>
          <p:cNvPr id="22" name="Body Level One…"/>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778000" y="4533900"/>
            <a:ext cx="20828000" cy="46482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13"/>
          </p:nvPr>
        </p:nvSpPr>
        <p:spPr>
          <a:xfrm>
            <a:off x="7950200" y="1104900"/>
            <a:ext cx="17259302" cy="11506201"/>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1651000" y="952500"/>
            <a:ext cx="10223500" cy="5549900"/>
          </a:xfrm>
          <a:prstGeom prst="rect">
            <a:avLst/>
          </a:prstGeom>
        </p:spPr>
        <p:txBody>
          <a:bodyPr anchor="b"/>
          <a:lstStyle>
            <a:lvl1pPr>
              <a:defRPr sz="8400"/>
            </a:lvl1pPr>
          </a:lstStyle>
          <a:p>
            <a:r>
              <a:t>Title Text</a:t>
            </a:r>
          </a:p>
        </p:txBody>
      </p:sp>
      <p:sp>
        <p:nvSpPr>
          <p:cNvPr id="40" name="Body Level One…"/>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10960100" y="3149600"/>
            <a:ext cx="13944600" cy="92964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15681340" y="7035800"/>
            <a:ext cx="8396678" cy="56007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15290800" y="1130300"/>
            <a:ext cx="8331200" cy="5554134"/>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304800" y="1130300"/>
            <a:ext cx="17202150" cy="114681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tif"/></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0.t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Image" descr="Image"/>
          <p:cNvPicPr>
            <a:picLocks noChangeAspect="1"/>
          </p:cNvPicPr>
          <p:nvPr/>
        </p:nvPicPr>
        <p:blipFill>
          <a:blip r:embed="rId3"/>
          <a:stretch>
            <a:fillRect/>
          </a:stretch>
        </p:blipFill>
        <p:spPr>
          <a:xfrm>
            <a:off x="96287" y="-5886297"/>
            <a:ext cx="24531131" cy="24531131"/>
          </a:xfrm>
          <a:prstGeom prst="rect">
            <a:avLst/>
          </a:prstGeom>
          <a:ln w="12700">
            <a:miter lim="400000"/>
          </a:ln>
        </p:spPr>
      </p:pic>
      <p:pic>
        <p:nvPicPr>
          <p:cNvPr id="120" name="Image" descr="Image"/>
          <p:cNvPicPr>
            <a:picLocks noChangeAspect="1"/>
          </p:cNvPicPr>
          <p:nvPr/>
        </p:nvPicPr>
        <p:blipFill>
          <a:blip r:embed="rId4"/>
          <a:srcRect t="18911" b="16857"/>
          <a:stretch>
            <a:fillRect/>
          </a:stretch>
        </p:blipFill>
        <p:spPr>
          <a:xfrm>
            <a:off x="14315947" y="3522562"/>
            <a:ext cx="8894923" cy="5713283"/>
          </a:xfrm>
          <a:prstGeom prst="rect">
            <a:avLst/>
          </a:prstGeom>
          <a:ln w="25400">
            <a:miter lim="400000"/>
          </a:ln>
          <a:effectLst>
            <a:outerShdw blurRad="254000" dist="127000" dir="5400000" rotWithShape="0">
              <a:srgbClr val="000000">
                <a:alpha val="70000"/>
              </a:srgbClr>
            </a:outerShdw>
          </a:effectLst>
        </p:spPr>
      </p:pic>
      <p:grpSp>
        <p:nvGrpSpPr>
          <p:cNvPr id="124" name="Group"/>
          <p:cNvGrpSpPr/>
          <p:nvPr/>
        </p:nvGrpSpPr>
        <p:grpSpPr>
          <a:xfrm>
            <a:off x="1872683" y="4862332"/>
            <a:ext cx="11459086" cy="2579869"/>
            <a:chOff x="0" y="0"/>
            <a:chExt cx="11459086" cy="2579867"/>
          </a:xfrm>
        </p:grpSpPr>
        <p:sp>
          <p:nvSpPr>
            <p:cNvPr id="121" name="Is there a relationship between obesity and states that are colder/hotter than average?"/>
            <p:cNvSpPr txBox="1"/>
            <p:nvPr/>
          </p:nvSpPr>
          <p:spPr>
            <a:xfrm>
              <a:off x="370321" y="1411467"/>
              <a:ext cx="11088766" cy="1168401"/>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3600" b="0" cap="all">
                  <a:latin typeface="Arial Narrow"/>
                  <a:ea typeface="Arial Narrow"/>
                  <a:cs typeface="Arial Narrow"/>
                  <a:sym typeface="Arial Narrow"/>
                </a:defRPr>
              </a:lvl1pPr>
            </a:lstStyle>
            <a:p>
              <a:r>
                <a:t>Is there a relationship between obesity and states that are colder/hotter than average?</a:t>
              </a:r>
            </a:p>
          </p:txBody>
        </p:sp>
        <p:sp>
          <p:nvSpPr>
            <p:cNvPr id="122" name="Hot Bods"/>
            <p:cNvSpPr txBox="1"/>
            <p:nvPr/>
          </p:nvSpPr>
          <p:spPr>
            <a:xfrm>
              <a:off x="167725" y="0"/>
              <a:ext cx="11088766" cy="977900"/>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6000" cap="all">
                  <a:latin typeface="Arial Narrow"/>
                  <a:ea typeface="Arial Narrow"/>
                  <a:cs typeface="Arial Narrow"/>
                  <a:sym typeface="Arial Narrow"/>
                </a:defRPr>
              </a:lvl1pPr>
            </a:lstStyle>
            <a:p>
              <a:r>
                <a:t>Hot Bods</a:t>
              </a:r>
            </a:p>
          </p:txBody>
        </p:sp>
        <p:sp>
          <p:nvSpPr>
            <p:cNvPr id="123" name="Rectangle"/>
            <p:cNvSpPr/>
            <p:nvPr/>
          </p:nvSpPr>
          <p:spPr>
            <a:xfrm>
              <a:off x="0" y="1077448"/>
              <a:ext cx="11424217" cy="234471"/>
            </a:xfrm>
            <a:prstGeom prst="rect">
              <a:avLst/>
            </a:prstGeom>
            <a:solidFill>
              <a:srgbClr val="000000">
                <a:alpha val="79423"/>
              </a:srgb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120"/>
                                        </p:tgtEl>
                                        <p:attrNameLst>
                                          <p:attrName>style.visibility</p:attrName>
                                        </p:attrNameLst>
                                      </p:cBhvr>
                                      <p:to>
                                        <p:strVal val="visible"/>
                                      </p:to>
                                    </p:set>
                                    <p:animEffect transition="in" filter="wipe(left)">
                                      <p:cBhvr>
                                        <p:cTn id="7" dur="1000"/>
                                        <p:tgtEl>
                                          <p:spTgt spid="1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2" nodeType="clickEffect">
                                  <p:stCondLst>
                                    <p:cond delay="0"/>
                                  </p:stCondLst>
                                  <p:iterate>
                                    <p:tmAbs val="0"/>
                                  </p:iterate>
                                  <p:childTnLst>
                                    <p:set>
                                      <p:cBhvr>
                                        <p:cTn id="11" fill="hold"/>
                                        <p:tgtEl>
                                          <p:spTgt spid="124"/>
                                        </p:tgtEl>
                                        <p:attrNameLst>
                                          <p:attrName>style.visibility</p:attrName>
                                        </p:attrNameLst>
                                      </p:cBhvr>
                                      <p:to>
                                        <p:strVal val="visible"/>
                                      </p:to>
                                    </p:set>
                                    <p:animEffect transition="in" filter="wipe(down)">
                                      <p:cBhvr>
                                        <p:cTn id="12" dur="10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1" animBg="1" advAuto="0"/>
      <p:bldP spid="124" grpId="2" animBg="1" advAuto="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 name="Temperature_Chroropleth.png" descr="Temperature_Chroropleth.png"/>
          <p:cNvPicPr>
            <a:picLocks noChangeAspect="1"/>
          </p:cNvPicPr>
          <p:nvPr/>
        </p:nvPicPr>
        <p:blipFill>
          <a:blip r:embed="rId3"/>
          <a:stretch>
            <a:fillRect/>
          </a:stretch>
        </p:blipFill>
        <p:spPr>
          <a:xfrm>
            <a:off x="463855" y="81290"/>
            <a:ext cx="22363568" cy="14376579"/>
          </a:xfrm>
          <a:prstGeom prst="rect">
            <a:avLst/>
          </a:prstGeom>
          <a:ln w="12700">
            <a:miter lim="400000"/>
          </a:ln>
        </p:spPr>
      </p:pic>
      <p:sp>
        <p:nvSpPr>
          <p:cNvPr id="192" name="2010 mean temperature by state"/>
          <p:cNvSpPr txBox="1"/>
          <p:nvPr/>
        </p:nvSpPr>
        <p:spPr>
          <a:xfrm>
            <a:off x="516408" y="760232"/>
            <a:ext cx="11088766" cy="9017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5500" cap="all">
                <a:latin typeface="Arial Narrow"/>
                <a:ea typeface="Arial Narrow"/>
                <a:cs typeface="Arial Narrow"/>
                <a:sym typeface="Arial Narrow"/>
              </a:defRPr>
            </a:lvl1pPr>
          </a:lstStyle>
          <a:p>
            <a:r>
              <a:t>2010 mean temperature by state</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Initial Comparison"/>
          <p:cNvSpPr txBox="1"/>
          <p:nvPr/>
        </p:nvSpPr>
        <p:spPr>
          <a:xfrm>
            <a:off x="516408" y="760232"/>
            <a:ext cx="11088766" cy="9017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5500" cap="all">
                <a:latin typeface="Arial Narrow"/>
                <a:ea typeface="Arial Narrow"/>
                <a:cs typeface="Arial Narrow"/>
                <a:sym typeface="Arial Narrow"/>
              </a:defRPr>
            </a:lvl1pPr>
          </a:lstStyle>
          <a:p>
            <a:r>
              <a:t>Initial Comparison</a:t>
            </a:r>
          </a:p>
        </p:txBody>
      </p:sp>
      <p:pic>
        <p:nvPicPr>
          <p:cNvPr id="197" name="mean_obsity_by_state.png" descr="mean_obsity_by_state.png"/>
          <p:cNvPicPr>
            <a:picLocks noChangeAspect="1"/>
          </p:cNvPicPr>
          <p:nvPr/>
        </p:nvPicPr>
        <p:blipFill>
          <a:blip r:embed="rId3"/>
          <a:srcRect l="8214" r="8214"/>
          <a:stretch>
            <a:fillRect/>
          </a:stretch>
        </p:blipFill>
        <p:spPr>
          <a:xfrm>
            <a:off x="1299765" y="7281449"/>
            <a:ext cx="21784482" cy="6516749"/>
          </a:xfrm>
          <a:prstGeom prst="rect">
            <a:avLst/>
          </a:prstGeom>
          <a:ln w="12700">
            <a:miter lim="400000"/>
          </a:ln>
        </p:spPr>
      </p:pic>
      <p:pic>
        <p:nvPicPr>
          <p:cNvPr id="198" name="Temperature_State_2010.png" descr="Temperature_State_2010.png"/>
          <p:cNvPicPr>
            <a:picLocks noChangeAspect="1"/>
          </p:cNvPicPr>
          <p:nvPr/>
        </p:nvPicPr>
        <p:blipFill>
          <a:blip r:embed="rId4"/>
          <a:stretch>
            <a:fillRect/>
          </a:stretch>
        </p:blipFill>
        <p:spPr>
          <a:xfrm>
            <a:off x="765332" y="2081065"/>
            <a:ext cx="22853336" cy="5713335"/>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Exploring Obesity Data Set"/>
          <p:cNvSpPr txBox="1"/>
          <p:nvPr/>
        </p:nvSpPr>
        <p:spPr>
          <a:xfrm>
            <a:off x="516408" y="760232"/>
            <a:ext cx="11088766" cy="9017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5500" cap="all">
                <a:latin typeface="Arial Narrow"/>
                <a:ea typeface="Arial Narrow"/>
                <a:cs typeface="Arial Narrow"/>
                <a:sym typeface="Arial Narrow"/>
              </a:defRPr>
            </a:lvl1pPr>
          </a:lstStyle>
          <a:p>
            <a:r>
              <a:t>Exploring Obesity Data Set</a:t>
            </a:r>
          </a:p>
        </p:txBody>
      </p:sp>
      <p:pic>
        <p:nvPicPr>
          <p:cNvPr id="203" name="Screen Shot 2019-10-09 at 1.38.02 PM.png" descr="Screen Shot 2019-10-09 at 1.38.02 PM.png"/>
          <p:cNvPicPr>
            <a:picLocks noChangeAspect="1"/>
          </p:cNvPicPr>
          <p:nvPr/>
        </p:nvPicPr>
        <p:blipFill>
          <a:blip r:embed="rId3"/>
          <a:srcRect r="9179"/>
          <a:stretch>
            <a:fillRect/>
          </a:stretch>
        </p:blipFill>
        <p:spPr>
          <a:xfrm>
            <a:off x="812799" y="3844765"/>
            <a:ext cx="12619173" cy="8838176"/>
          </a:xfrm>
          <a:prstGeom prst="rect">
            <a:avLst/>
          </a:prstGeom>
          <a:ln w="25400">
            <a:solidFill>
              <a:srgbClr val="F3F7F5"/>
            </a:solidFill>
            <a:miter lim="400000"/>
          </a:ln>
          <a:effectLst>
            <a:outerShdw blurRad="50800" dist="25400" dir="3600000" rotWithShape="0">
              <a:srgbClr val="000000">
                <a:alpha val="70000"/>
              </a:srgbClr>
            </a:outerShdw>
          </a:effectLst>
        </p:spPr>
      </p:pic>
      <p:sp>
        <p:nvSpPr>
          <p:cNvPr id="204" name="Cleaned Subset"/>
          <p:cNvSpPr txBox="1"/>
          <p:nvPr/>
        </p:nvSpPr>
        <p:spPr>
          <a:xfrm>
            <a:off x="16746497" y="4623342"/>
            <a:ext cx="6636423" cy="6604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3700" b="0" cap="all">
                <a:solidFill>
                  <a:srgbClr val="5E5E5E"/>
                </a:solidFill>
                <a:latin typeface="Times"/>
                <a:ea typeface="Times"/>
                <a:cs typeface="Times"/>
                <a:sym typeface="Times"/>
              </a:defRPr>
            </a:lvl1pPr>
          </a:lstStyle>
          <a:p>
            <a:r>
              <a:t>Cleaned Subset</a:t>
            </a:r>
          </a:p>
        </p:txBody>
      </p:sp>
      <p:sp>
        <p:nvSpPr>
          <p:cNvPr id="205" name="Rectangle"/>
          <p:cNvSpPr/>
          <p:nvPr/>
        </p:nvSpPr>
        <p:spPr>
          <a:xfrm>
            <a:off x="7747431" y="4796929"/>
            <a:ext cx="1034877" cy="349149"/>
          </a:xfrm>
          <a:prstGeom prst="rect">
            <a:avLst/>
          </a:prstGeom>
          <a:solidFill>
            <a:schemeClr val="accent4">
              <a:hueOff val="-461056"/>
              <a:satOff val="4338"/>
              <a:lumOff val="-10225"/>
              <a:alpha val="45924"/>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06" name="Initial Testing"/>
          <p:cNvSpPr txBox="1"/>
          <p:nvPr/>
        </p:nvSpPr>
        <p:spPr>
          <a:xfrm>
            <a:off x="4946658" y="2899230"/>
            <a:ext cx="6636423" cy="6604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3700" b="0" cap="all">
                <a:solidFill>
                  <a:srgbClr val="5E5E5E"/>
                </a:solidFill>
                <a:latin typeface="Times"/>
                <a:ea typeface="Times"/>
                <a:cs typeface="Times"/>
                <a:sym typeface="Times"/>
              </a:defRPr>
            </a:lvl1pPr>
          </a:lstStyle>
          <a:p>
            <a:r>
              <a:t>Initial Testing</a:t>
            </a:r>
          </a:p>
        </p:txBody>
      </p:sp>
      <p:pic>
        <p:nvPicPr>
          <p:cNvPr id="207" name="Screen Shot 2019-10-09 at 1.37.25 PM.png" descr="Screen Shot 2019-10-09 at 1.37.25 PM.png"/>
          <p:cNvPicPr>
            <a:picLocks noChangeAspect="1"/>
          </p:cNvPicPr>
          <p:nvPr/>
        </p:nvPicPr>
        <p:blipFill>
          <a:blip r:embed="rId4"/>
          <a:stretch>
            <a:fillRect/>
          </a:stretch>
        </p:blipFill>
        <p:spPr>
          <a:xfrm>
            <a:off x="15804352" y="5627917"/>
            <a:ext cx="7794971" cy="3019674"/>
          </a:xfrm>
          <a:prstGeom prst="rect">
            <a:avLst/>
          </a:prstGeom>
          <a:ln w="25400">
            <a:solidFill>
              <a:srgbClr val="F3F7F5"/>
            </a:solidFill>
            <a:miter lim="400000"/>
          </a:ln>
          <a:effectLst>
            <a:outerShdw blurRad="50800" dist="25400" dir="3600000" rotWithShape="0">
              <a:srgbClr val="000000">
                <a:alpha val="70000"/>
              </a:srgbClr>
            </a:outerShdw>
          </a:effectLst>
        </p:spPr>
      </p:pic>
      <p:sp>
        <p:nvSpPr>
          <p:cNvPr id="208" name="Rectangle"/>
          <p:cNvSpPr/>
          <p:nvPr/>
        </p:nvSpPr>
        <p:spPr>
          <a:xfrm>
            <a:off x="12142179" y="4796929"/>
            <a:ext cx="1222910" cy="349149"/>
          </a:xfrm>
          <a:prstGeom prst="rect">
            <a:avLst/>
          </a:prstGeom>
          <a:solidFill>
            <a:schemeClr val="accent4">
              <a:hueOff val="-461056"/>
              <a:satOff val="4338"/>
              <a:lumOff val="-10225"/>
              <a:alpha val="45924"/>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09" name="Line"/>
          <p:cNvSpPr/>
          <p:nvPr/>
        </p:nvSpPr>
        <p:spPr>
          <a:xfrm>
            <a:off x="14198302" y="7422830"/>
            <a:ext cx="852287" cy="1"/>
          </a:xfrm>
          <a:prstGeom prst="line">
            <a:avLst/>
          </a:prstGeom>
          <a:ln w="508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210" name="Oval Oval" descr="Oval Oval"/>
          <p:cNvPicPr>
            <a:picLocks/>
          </p:cNvPicPr>
          <p:nvPr/>
        </p:nvPicPr>
        <p:blipFill>
          <a:blip r:embed="rId5"/>
          <a:stretch>
            <a:fillRect/>
          </a:stretch>
        </p:blipFill>
        <p:spPr>
          <a:xfrm>
            <a:off x="12172812" y="8101895"/>
            <a:ext cx="1535194" cy="349149"/>
          </a:xfrm>
          <a:prstGeom prst="rect">
            <a:avLst/>
          </a:prstGeom>
        </p:spPr>
      </p:pic>
      <p:pic>
        <p:nvPicPr>
          <p:cNvPr id="212" name="Oval Oval" descr="Oval Oval"/>
          <p:cNvPicPr>
            <a:picLocks/>
          </p:cNvPicPr>
          <p:nvPr/>
        </p:nvPicPr>
        <p:blipFill>
          <a:blip r:embed="rId6"/>
          <a:stretch>
            <a:fillRect/>
          </a:stretch>
        </p:blipFill>
        <p:spPr>
          <a:xfrm>
            <a:off x="7522673" y="8101895"/>
            <a:ext cx="1535194" cy="349149"/>
          </a:xfrm>
          <a:prstGeom prst="rect">
            <a:avLst/>
          </a:prstGeom>
        </p:spPr>
      </p:pic>
      <p:pic>
        <p:nvPicPr>
          <p:cNvPr id="214" name="Oval Oval" descr="Oval Oval"/>
          <p:cNvPicPr>
            <a:picLocks/>
          </p:cNvPicPr>
          <p:nvPr/>
        </p:nvPicPr>
        <p:blipFill>
          <a:blip r:embed="rId7"/>
          <a:stretch>
            <a:fillRect/>
          </a:stretch>
        </p:blipFill>
        <p:spPr>
          <a:xfrm>
            <a:off x="18634463" y="7635926"/>
            <a:ext cx="5161272" cy="563358"/>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Obesity by State Boxplot"/>
          <p:cNvSpPr txBox="1"/>
          <p:nvPr/>
        </p:nvSpPr>
        <p:spPr>
          <a:xfrm>
            <a:off x="516408" y="760232"/>
            <a:ext cx="11088766" cy="9017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5500" cap="all">
                <a:latin typeface="Arial Narrow"/>
                <a:ea typeface="Arial Narrow"/>
                <a:cs typeface="Arial Narrow"/>
                <a:sym typeface="Arial Narrow"/>
              </a:defRPr>
            </a:lvl1pPr>
          </a:lstStyle>
          <a:p>
            <a:r>
              <a:t>Obesity by State Boxplot</a:t>
            </a:r>
          </a:p>
        </p:txBody>
      </p:sp>
      <p:sp>
        <p:nvSpPr>
          <p:cNvPr id="220" name="Statistic=11.554393289970982 and pvalue=2.6714108531690735e-75"/>
          <p:cNvSpPr txBox="1"/>
          <p:nvPr/>
        </p:nvSpPr>
        <p:spPr>
          <a:xfrm>
            <a:off x="1585515" y="1865896"/>
            <a:ext cx="20909835" cy="1949252"/>
          </a:xfrm>
          <a:prstGeom prst="rect">
            <a:avLst/>
          </a:prstGeom>
          <a:ln w="76200">
            <a:solidFill>
              <a:srgbClr val="FFFFFF">
                <a:alpha val="66899"/>
              </a:srgb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4000" b="0">
                <a:latin typeface="Arial Black"/>
                <a:ea typeface="Arial Black"/>
                <a:cs typeface="Arial Black"/>
                <a:sym typeface="Arial Black"/>
              </a:defRPr>
            </a:pPr>
            <a:endParaRPr dirty="0"/>
          </a:p>
          <a:p>
            <a:pPr marL="529166" indent="-529166" algn="l">
              <a:buSzPct val="125000"/>
              <a:buChar char="•"/>
              <a:defRPr sz="4000" b="0">
                <a:latin typeface="Arial"/>
                <a:ea typeface="Arial"/>
                <a:cs typeface="Arial"/>
                <a:sym typeface="Arial"/>
              </a:defRPr>
            </a:pPr>
            <a:r>
              <a:rPr dirty="0"/>
              <a:t>Statistic=11.554393289970982 and </a:t>
            </a:r>
            <a:r>
              <a:rPr dirty="0" err="1"/>
              <a:t>pvalue</a:t>
            </a:r>
            <a:r>
              <a:rPr dirty="0"/>
              <a:t>=2.6714108531690735e-75</a:t>
            </a:r>
            <a:endParaRPr lang="en-US" dirty="0"/>
          </a:p>
          <a:p>
            <a:pPr marL="529166" indent="-529166" algn="l">
              <a:buSzPct val="125000"/>
              <a:buFontTx/>
              <a:buChar char="•"/>
              <a:defRPr sz="4000" b="0">
                <a:latin typeface="Arial"/>
                <a:ea typeface="Arial"/>
                <a:cs typeface="Arial"/>
                <a:sym typeface="Arial"/>
              </a:defRPr>
            </a:pPr>
            <a:r>
              <a:rPr lang="en-US" dirty="0"/>
              <a:t>There is significant difference in the obesity means by state</a:t>
            </a:r>
          </a:p>
        </p:txBody>
      </p:sp>
      <p:pic>
        <p:nvPicPr>
          <p:cNvPr id="221" name="Statepop_BMI_boxplot.png" descr="Statepop_BMI_boxplot.png"/>
          <p:cNvPicPr>
            <a:picLocks noChangeAspect="1"/>
          </p:cNvPicPr>
          <p:nvPr/>
        </p:nvPicPr>
        <p:blipFill>
          <a:blip r:embed="rId3"/>
          <a:srcRect t="6312"/>
          <a:stretch>
            <a:fillRect/>
          </a:stretch>
        </p:blipFill>
        <p:spPr>
          <a:xfrm>
            <a:off x="1585515" y="4019111"/>
            <a:ext cx="21213052" cy="9936999"/>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Temperature and Obesity plots"/>
          <p:cNvSpPr txBox="1"/>
          <p:nvPr/>
        </p:nvSpPr>
        <p:spPr>
          <a:xfrm>
            <a:off x="516408" y="760232"/>
            <a:ext cx="11088766" cy="9017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5500" cap="all">
                <a:latin typeface="Arial Narrow"/>
                <a:ea typeface="Arial Narrow"/>
                <a:cs typeface="Arial Narrow"/>
                <a:sym typeface="Arial Narrow"/>
              </a:defRPr>
            </a:lvl1pPr>
          </a:lstStyle>
          <a:p>
            <a:r>
              <a:t>Temperature and Obesity plots</a:t>
            </a:r>
          </a:p>
        </p:txBody>
      </p:sp>
      <p:pic>
        <p:nvPicPr>
          <p:cNvPr id="227" name="Linear Regression of Mean Obesity vs Temperature by state.png" descr="Linear Regression of Mean Obesity vs Temperature by state.png"/>
          <p:cNvPicPr>
            <a:picLocks noChangeAspect="1"/>
          </p:cNvPicPr>
          <p:nvPr/>
        </p:nvPicPr>
        <p:blipFill>
          <a:blip r:embed="rId3"/>
          <a:stretch>
            <a:fillRect/>
          </a:stretch>
        </p:blipFill>
        <p:spPr>
          <a:xfrm>
            <a:off x="9848155" y="3547881"/>
            <a:ext cx="10872987" cy="10872987"/>
          </a:xfrm>
          <a:prstGeom prst="rect">
            <a:avLst/>
          </a:prstGeom>
          <a:ln w="12700">
            <a:miter lim="400000"/>
          </a:ln>
        </p:spPr>
      </p:pic>
      <p:pic>
        <p:nvPicPr>
          <p:cNvPr id="228" name="Scatter Plot of Mean Obesity vs Temperature by state.png" descr="Scatter Plot of Mean Obesity vs Temperature by state.png"/>
          <p:cNvPicPr>
            <a:picLocks noChangeAspect="1"/>
          </p:cNvPicPr>
          <p:nvPr/>
        </p:nvPicPr>
        <p:blipFill>
          <a:blip r:embed="rId4"/>
          <a:stretch>
            <a:fillRect/>
          </a:stretch>
        </p:blipFill>
        <p:spPr>
          <a:xfrm>
            <a:off x="0" y="3547881"/>
            <a:ext cx="10872987" cy="10872987"/>
          </a:xfrm>
          <a:prstGeom prst="rect">
            <a:avLst/>
          </a:prstGeom>
          <a:ln w="12700">
            <a:miter lim="400000"/>
          </a:ln>
        </p:spPr>
      </p:pic>
      <p:sp>
        <p:nvSpPr>
          <p:cNvPr id="2" name="Rectangle 1">
            <a:extLst>
              <a:ext uri="{FF2B5EF4-FFF2-40B4-BE49-F238E27FC236}">
                <a16:creationId xmlns:a16="http://schemas.microsoft.com/office/drawing/2014/main" id="{FED038B5-2009-7D4A-ABE8-233FF86F5FFD}"/>
              </a:ext>
            </a:extLst>
          </p:cNvPr>
          <p:cNvSpPr/>
          <p:nvPr/>
        </p:nvSpPr>
        <p:spPr>
          <a:xfrm>
            <a:off x="1881667" y="2224442"/>
            <a:ext cx="19447014" cy="1323439"/>
          </a:xfrm>
          <a:prstGeom prst="rect">
            <a:avLst/>
          </a:prstGeom>
        </p:spPr>
        <p:txBody>
          <a:bodyPr wrap="square">
            <a:spAutoFit/>
          </a:bodyPr>
          <a:lstStyle/>
          <a:p>
            <a:pPr marL="529166" indent="-529166" algn="l">
              <a:buSzPct val="125000"/>
              <a:buFontTx/>
              <a:buChar char="•"/>
              <a:defRPr sz="4000" b="0">
                <a:latin typeface="Arial"/>
                <a:ea typeface="Arial"/>
                <a:cs typeface="Arial"/>
                <a:sym typeface="Arial"/>
              </a:defRPr>
            </a:pPr>
            <a:r>
              <a:rPr lang="en-US" dirty="0"/>
              <a:t>The </a:t>
            </a:r>
            <a:r>
              <a:rPr lang="en-US" dirty="0" err="1"/>
              <a:t>r-value</a:t>
            </a:r>
            <a:r>
              <a:rPr lang="en-US" dirty="0"/>
              <a:t>  =  0.45 indicating no linear relationship between temperature and obesity rates </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2" name="Screen Shot 2019-10-09 at 12.30.35 PM.png" descr="Screen Shot 2019-10-09 at 12.30.35 PM.png"/>
          <p:cNvPicPr>
            <a:picLocks noChangeAspect="1"/>
          </p:cNvPicPr>
          <p:nvPr/>
        </p:nvPicPr>
        <p:blipFill>
          <a:blip r:embed="rId3"/>
          <a:srcRect r="62036" b="7014"/>
          <a:stretch>
            <a:fillRect/>
          </a:stretch>
        </p:blipFill>
        <p:spPr>
          <a:xfrm>
            <a:off x="1785299" y="5735273"/>
            <a:ext cx="2787541" cy="5387651"/>
          </a:xfrm>
          <a:prstGeom prst="rect">
            <a:avLst/>
          </a:prstGeom>
          <a:ln w="12700">
            <a:miter lim="400000"/>
          </a:ln>
        </p:spPr>
      </p:pic>
      <p:grpSp>
        <p:nvGrpSpPr>
          <p:cNvPr id="235" name="Group"/>
          <p:cNvGrpSpPr/>
          <p:nvPr/>
        </p:nvGrpSpPr>
        <p:grpSpPr>
          <a:xfrm>
            <a:off x="17773607" y="4815722"/>
            <a:ext cx="2497889" cy="8552112"/>
            <a:chOff x="0" y="0"/>
            <a:chExt cx="2497887" cy="8552110"/>
          </a:xfrm>
        </p:grpSpPr>
        <p:pic>
          <p:nvPicPr>
            <p:cNvPr id="233" name="Screen Shot 2019-10-09 at 12.33.50 PM.png" descr="Screen Shot 2019-10-09 at 12.33.50 PM.png"/>
            <p:cNvPicPr>
              <a:picLocks noChangeAspect="1"/>
            </p:cNvPicPr>
            <p:nvPr/>
          </p:nvPicPr>
          <p:blipFill>
            <a:blip r:embed="rId4"/>
            <a:srcRect r="63415"/>
            <a:stretch>
              <a:fillRect/>
            </a:stretch>
          </p:blipFill>
          <p:spPr>
            <a:xfrm>
              <a:off x="41668" y="4100986"/>
              <a:ext cx="2427917" cy="4451125"/>
            </a:xfrm>
            <a:prstGeom prst="rect">
              <a:avLst/>
            </a:prstGeom>
            <a:ln w="12700" cap="flat">
              <a:noFill/>
              <a:miter lim="400000"/>
            </a:ln>
            <a:effectLst/>
          </p:spPr>
        </p:pic>
        <p:pic>
          <p:nvPicPr>
            <p:cNvPr id="234" name="Screen Shot 2019-10-09 at 12.33.43 PM.png" descr="Screen Shot 2019-10-09 at 12.33.43 PM.png"/>
            <p:cNvPicPr>
              <a:picLocks noChangeAspect="1"/>
            </p:cNvPicPr>
            <p:nvPr/>
          </p:nvPicPr>
          <p:blipFill>
            <a:blip r:embed="rId5"/>
            <a:srcRect r="62622"/>
            <a:stretch>
              <a:fillRect/>
            </a:stretch>
          </p:blipFill>
          <p:spPr>
            <a:xfrm>
              <a:off x="0" y="0"/>
              <a:ext cx="2497888" cy="4481677"/>
            </a:xfrm>
            <a:prstGeom prst="rect">
              <a:avLst/>
            </a:prstGeom>
            <a:ln w="12700" cap="flat">
              <a:noFill/>
              <a:miter lim="400000"/>
            </a:ln>
            <a:effectLst/>
          </p:spPr>
        </p:pic>
      </p:grpSp>
      <p:sp>
        <p:nvSpPr>
          <p:cNvPr id="236" name="Outliers"/>
          <p:cNvSpPr txBox="1"/>
          <p:nvPr/>
        </p:nvSpPr>
        <p:spPr>
          <a:xfrm>
            <a:off x="516408" y="760232"/>
            <a:ext cx="11088766" cy="9017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5500" cap="all">
                <a:latin typeface="Arial Narrow"/>
                <a:ea typeface="Arial Narrow"/>
                <a:cs typeface="Arial Narrow"/>
                <a:sym typeface="Arial Narrow"/>
              </a:defRPr>
            </a:lvl1pPr>
          </a:lstStyle>
          <a:p>
            <a:r>
              <a:t>Outliers</a:t>
            </a:r>
          </a:p>
        </p:txBody>
      </p:sp>
      <p:sp>
        <p:nvSpPr>
          <p:cNvPr id="237" name="No outliers at the state level…"/>
          <p:cNvSpPr txBox="1"/>
          <p:nvPr/>
        </p:nvSpPr>
        <p:spPr>
          <a:xfrm>
            <a:off x="1363982" y="1583109"/>
            <a:ext cx="20909835" cy="2015382"/>
          </a:xfrm>
          <a:prstGeom prst="rect">
            <a:avLst/>
          </a:prstGeom>
          <a:ln w="76200">
            <a:solidFill>
              <a:srgbClr val="FFFFFF">
                <a:alpha val="66899"/>
              </a:srgb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4000" b="0">
                <a:latin typeface="Arial Black"/>
                <a:ea typeface="Arial Black"/>
                <a:cs typeface="Arial Black"/>
                <a:sym typeface="Arial Black"/>
              </a:defRPr>
            </a:pPr>
            <a:endParaRPr/>
          </a:p>
          <a:p>
            <a:pPr marL="529166" indent="-529166" algn="l">
              <a:buSzPct val="125000"/>
              <a:buChar char="•"/>
              <a:defRPr sz="4000" b="0">
                <a:latin typeface="Arial"/>
                <a:ea typeface="Arial"/>
                <a:cs typeface="Arial"/>
                <a:sym typeface="Arial"/>
              </a:defRPr>
            </a:pPr>
            <a:r>
              <a:t>No outliers at the state level</a:t>
            </a:r>
          </a:p>
          <a:p>
            <a:pPr marL="529166" indent="-529166" algn="l">
              <a:buSzPct val="125000"/>
              <a:buChar char="•"/>
              <a:defRPr sz="4000" b="0">
                <a:latin typeface="Arial"/>
                <a:ea typeface="Arial"/>
                <a:cs typeface="Arial"/>
                <a:sym typeface="Arial"/>
              </a:defRPr>
            </a:pPr>
            <a:r>
              <a:t>Outliers at the county level were detected</a:t>
            </a:r>
          </a:p>
        </p:txBody>
      </p:sp>
      <p:sp>
        <p:nvSpPr>
          <p:cNvPr id="238" name="Lowest Quartile"/>
          <p:cNvSpPr txBox="1"/>
          <p:nvPr/>
        </p:nvSpPr>
        <p:spPr>
          <a:xfrm>
            <a:off x="55517" y="4623342"/>
            <a:ext cx="6636423" cy="6604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3700" b="0" cap="all">
                <a:solidFill>
                  <a:srgbClr val="5E5E5E"/>
                </a:solidFill>
                <a:latin typeface="Times"/>
                <a:ea typeface="Times"/>
                <a:cs typeface="Times"/>
                <a:sym typeface="Times"/>
              </a:defRPr>
            </a:lvl1pPr>
          </a:lstStyle>
          <a:p>
            <a:r>
              <a:rPr dirty="0"/>
              <a:t>Lowest Quartile </a:t>
            </a:r>
          </a:p>
        </p:txBody>
      </p:sp>
      <p:sp>
        <p:nvSpPr>
          <p:cNvPr id="239" name="Highest Quartile"/>
          <p:cNvSpPr txBox="1"/>
          <p:nvPr/>
        </p:nvSpPr>
        <p:spPr>
          <a:xfrm>
            <a:off x="15897043" y="4131218"/>
            <a:ext cx="6636423" cy="6604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3700" b="0" cap="all">
                <a:solidFill>
                  <a:srgbClr val="5E5E5E"/>
                </a:solidFill>
                <a:latin typeface="Times"/>
                <a:ea typeface="Times"/>
                <a:cs typeface="Times"/>
                <a:sym typeface="Times"/>
              </a:defRPr>
            </a:lvl1pPr>
          </a:lstStyle>
          <a:p>
            <a:r>
              <a:t>Highest Quartile </a:t>
            </a:r>
          </a:p>
        </p:txBody>
      </p:sp>
      <p:grpSp>
        <p:nvGrpSpPr>
          <p:cNvPr id="245" name="Group"/>
          <p:cNvGrpSpPr/>
          <p:nvPr/>
        </p:nvGrpSpPr>
        <p:grpSpPr>
          <a:xfrm>
            <a:off x="20220726" y="4749621"/>
            <a:ext cx="610964" cy="8608114"/>
            <a:chOff x="0" y="0"/>
            <a:chExt cx="610963" cy="8608112"/>
          </a:xfrm>
        </p:grpSpPr>
        <p:pic>
          <p:nvPicPr>
            <p:cNvPr id="240" name="Screen Shot 2019-10-07 at 5.40.35 PM.png" descr="Screen Shot 2019-10-07 at 5.40.35 PM.png"/>
            <p:cNvPicPr>
              <a:picLocks noChangeAspect="1"/>
            </p:cNvPicPr>
            <p:nvPr/>
          </p:nvPicPr>
          <p:blipFill>
            <a:blip r:embed="rId6"/>
            <a:srcRect l="27088" r="63842"/>
            <a:stretch>
              <a:fillRect/>
            </a:stretch>
          </p:blipFill>
          <p:spPr>
            <a:xfrm>
              <a:off x="0" y="0"/>
              <a:ext cx="601866" cy="8608113"/>
            </a:xfrm>
            <a:prstGeom prst="rect">
              <a:avLst/>
            </a:prstGeom>
            <a:ln w="12700" cap="flat">
              <a:noFill/>
              <a:miter lim="400000"/>
            </a:ln>
            <a:effectLst/>
          </p:spPr>
        </p:pic>
        <p:sp>
          <p:nvSpPr>
            <p:cNvPr id="241" name="Rectangle"/>
            <p:cNvSpPr/>
            <p:nvPr/>
          </p:nvSpPr>
          <p:spPr>
            <a:xfrm>
              <a:off x="93240" y="7553919"/>
              <a:ext cx="517724" cy="360662"/>
            </a:xfrm>
            <a:prstGeom prst="rect">
              <a:avLst/>
            </a:prstGeom>
            <a:solidFill>
              <a:schemeClr val="accent4">
                <a:hueOff val="-461056"/>
                <a:satOff val="4338"/>
                <a:lumOff val="-10225"/>
                <a:alpha val="45924"/>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42" name="Rectangle"/>
            <p:cNvSpPr/>
            <p:nvPr/>
          </p:nvSpPr>
          <p:spPr>
            <a:xfrm>
              <a:off x="93240" y="7987370"/>
              <a:ext cx="517724" cy="360662"/>
            </a:xfrm>
            <a:prstGeom prst="rect">
              <a:avLst/>
            </a:prstGeom>
            <a:solidFill>
              <a:schemeClr val="accent4">
                <a:hueOff val="-461056"/>
                <a:satOff val="4338"/>
                <a:lumOff val="-10225"/>
                <a:alpha val="45924"/>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43" name="Rectangle"/>
            <p:cNvSpPr/>
            <p:nvPr/>
          </p:nvSpPr>
          <p:spPr>
            <a:xfrm>
              <a:off x="93240" y="2073323"/>
              <a:ext cx="517724" cy="360661"/>
            </a:xfrm>
            <a:prstGeom prst="rect">
              <a:avLst/>
            </a:prstGeom>
            <a:solidFill>
              <a:schemeClr val="accent4">
                <a:hueOff val="-461056"/>
                <a:satOff val="4338"/>
                <a:lumOff val="-10225"/>
                <a:alpha val="45924"/>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44" name="Rectangle"/>
            <p:cNvSpPr/>
            <p:nvPr/>
          </p:nvSpPr>
          <p:spPr>
            <a:xfrm>
              <a:off x="93240" y="6099223"/>
              <a:ext cx="517724" cy="360661"/>
            </a:xfrm>
            <a:prstGeom prst="rect">
              <a:avLst/>
            </a:prstGeom>
            <a:solidFill>
              <a:schemeClr val="accent4">
                <a:hueOff val="-461056"/>
                <a:satOff val="4338"/>
                <a:lumOff val="-10225"/>
                <a:alpha val="45924"/>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pic>
        <p:nvPicPr>
          <p:cNvPr id="246" name="Screen Shot 2019-10-07 at 5.40.46 PM.png" descr="Screen Shot 2019-10-07 at 5.40.46 PM.png"/>
          <p:cNvPicPr>
            <a:picLocks noChangeAspect="1"/>
          </p:cNvPicPr>
          <p:nvPr/>
        </p:nvPicPr>
        <p:blipFill>
          <a:blip r:embed="rId7"/>
          <a:srcRect l="27066" r="63070" b="6556"/>
          <a:stretch>
            <a:fillRect/>
          </a:stretch>
        </p:blipFill>
        <p:spPr>
          <a:xfrm>
            <a:off x="4566266" y="5720922"/>
            <a:ext cx="702708" cy="5414184"/>
          </a:xfrm>
          <a:prstGeom prst="rect">
            <a:avLst/>
          </a:prstGeom>
          <a:ln w="12700">
            <a:miter lim="400000"/>
          </a:ln>
        </p:spPr>
      </p:pic>
      <p:sp>
        <p:nvSpPr>
          <p:cNvPr id="247" name="Rectangle"/>
          <p:cNvSpPr/>
          <p:nvPr/>
        </p:nvSpPr>
        <p:spPr>
          <a:xfrm>
            <a:off x="4765216" y="6270494"/>
            <a:ext cx="403622" cy="360661"/>
          </a:xfrm>
          <a:prstGeom prst="rect">
            <a:avLst/>
          </a:prstGeom>
          <a:solidFill>
            <a:schemeClr val="accent4">
              <a:hueOff val="-461056"/>
              <a:satOff val="4338"/>
              <a:lumOff val="-10225"/>
              <a:alpha val="45924"/>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48" name="Rectangle"/>
          <p:cNvSpPr/>
          <p:nvPr/>
        </p:nvSpPr>
        <p:spPr>
          <a:xfrm>
            <a:off x="4765216" y="8683495"/>
            <a:ext cx="403622" cy="360661"/>
          </a:xfrm>
          <a:prstGeom prst="rect">
            <a:avLst/>
          </a:prstGeom>
          <a:solidFill>
            <a:schemeClr val="accent4">
              <a:hueOff val="-461056"/>
              <a:satOff val="4338"/>
              <a:lumOff val="-10225"/>
              <a:alpha val="45924"/>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49" name="Rectangle"/>
          <p:cNvSpPr/>
          <p:nvPr/>
        </p:nvSpPr>
        <p:spPr>
          <a:xfrm>
            <a:off x="4765216" y="9046114"/>
            <a:ext cx="403622" cy="360662"/>
          </a:xfrm>
          <a:prstGeom prst="rect">
            <a:avLst/>
          </a:prstGeom>
          <a:solidFill>
            <a:schemeClr val="accent4">
              <a:hueOff val="-461056"/>
              <a:satOff val="4338"/>
              <a:lumOff val="-10225"/>
              <a:alpha val="45924"/>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0" name="Rectangle"/>
          <p:cNvSpPr/>
          <p:nvPr/>
        </p:nvSpPr>
        <p:spPr>
          <a:xfrm>
            <a:off x="4765216" y="9884314"/>
            <a:ext cx="403622" cy="360662"/>
          </a:xfrm>
          <a:prstGeom prst="rect">
            <a:avLst/>
          </a:prstGeom>
          <a:solidFill>
            <a:schemeClr val="accent4">
              <a:hueOff val="-461056"/>
              <a:satOff val="4338"/>
              <a:lumOff val="-10225"/>
              <a:alpha val="45924"/>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1" name="Rectangle"/>
          <p:cNvSpPr/>
          <p:nvPr/>
        </p:nvSpPr>
        <p:spPr>
          <a:xfrm>
            <a:off x="4765216" y="10265314"/>
            <a:ext cx="403622" cy="360662"/>
          </a:xfrm>
          <a:prstGeom prst="rect">
            <a:avLst/>
          </a:prstGeom>
          <a:solidFill>
            <a:schemeClr val="accent4">
              <a:hueOff val="-461056"/>
              <a:satOff val="4338"/>
              <a:lumOff val="-10225"/>
              <a:alpha val="45924"/>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252" name="obesityrates_by_counties.png" descr="obesityrates_by_counties.png"/>
          <p:cNvPicPr>
            <a:picLocks noChangeAspect="1"/>
          </p:cNvPicPr>
          <p:nvPr/>
        </p:nvPicPr>
        <p:blipFill>
          <a:blip r:embed="rId8"/>
          <a:stretch>
            <a:fillRect/>
          </a:stretch>
        </p:blipFill>
        <p:spPr>
          <a:xfrm>
            <a:off x="6768348" y="4697348"/>
            <a:ext cx="10706242" cy="8029682"/>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4C960EC-3202-8348-8FE9-22C7272C25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2532" y="10026488"/>
            <a:ext cx="9600530" cy="3370399"/>
          </a:xfrm>
          <a:prstGeom prst="rect">
            <a:avLst/>
          </a:prstGeom>
        </p:spPr>
      </p:pic>
      <p:sp>
        <p:nvSpPr>
          <p:cNvPr id="256" name="Testing within the County outliers"/>
          <p:cNvSpPr txBox="1"/>
          <p:nvPr/>
        </p:nvSpPr>
        <p:spPr>
          <a:xfrm>
            <a:off x="516408" y="736594"/>
            <a:ext cx="12932778" cy="948978"/>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5500" cap="all">
                <a:latin typeface="Arial Narrow"/>
                <a:ea typeface="Arial Narrow"/>
                <a:cs typeface="Arial Narrow"/>
                <a:sym typeface="Arial Narrow"/>
              </a:defRPr>
            </a:lvl1pPr>
          </a:lstStyle>
          <a:p>
            <a:r>
              <a:rPr dirty="0"/>
              <a:t>Testing within the outliers</a:t>
            </a:r>
          </a:p>
        </p:txBody>
      </p:sp>
      <p:sp>
        <p:nvSpPr>
          <p:cNvPr id="257" name="Within outlier subsets, there was not evidence to support statistical correlation within the tested factors"/>
          <p:cNvSpPr txBox="1"/>
          <p:nvPr/>
        </p:nvSpPr>
        <p:spPr>
          <a:xfrm>
            <a:off x="1363981" y="2127084"/>
            <a:ext cx="20909835" cy="2564805"/>
          </a:xfrm>
          <a:prstGeom prst="rect">
            <a:avLst/>
          </a:prstGeom>
          <a:ln w="76200">
            <a:solidFill>
              <a:srgbClr val="FFFFFF">
                <a:alpha val="66899"/>
              </a:srgb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4000" b="0">
                <a:latin typeface="Arial Black"/>
                <a:ea typeface="Arial Black"/>
                <a:cs typeface="Arial Black"/>
                <a:sym typeface="Arial Black"/>
              </a:defRPr>
            </a:pPr>
            <a:endParaRPr dirty="0"/>
          </a:p>
          <a:p>
            <a:pPr marL="529166" indent="-529166" algn="l">
              <a:buSzPct val="125000"/>
              <a:buChar char="•"/>
              <a:defRPr sz="4000" b="0">
                <a:latin typeface="Arial"/>
                <a:ea typeface="Arial"/>
                <a:cs typeface="Arial"/>
                <a:sym typeface="Arial"/>
              </a:defRPr>
            </a:pPr>
            <a:r>
              <a:rPr lang="en-US" dirty="0"/>
              <a:t>Overall, there was little evidence that the factors evaluated were largely correlated to obesity rates in the outlier states, but the correlation coefficients in Colorado and Wyoming does indicate relationship between exercise and obesity</a:t>
            </a:r>
            <a:endParaRPr dirty="0"/>
          </a:p>
        </p:txBody>
      </p:sp>
      <p:pic>
        <p:nvPicPr>
          <p:cNvPr id="3" name="Picture 2">
            <a:extLst>
              <a:ext uri="{FF2B5EF4-FFF2-40B4-BE49-F238E27FC236}">
                <a16:creationId xmlns:a16="http://schemas.microsoft.com/office/drawing/2014/main" id="{C8E9729D-FBDD-E24A-A8A9-F97721D851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0230" y="5954301"/>
            <a:ext cx="9042015" cy="3225800"/>
          </a:xfrm>
          <a:prstGeom prst="rect">
            <a:avLst/>
          </a:prstGeom>
        </p:spPr>
      </p:pic>
      <p:sp>
        <p:nvSpPr>
          <p:cNvPr id="9" name="Lowest Quartile">
            <a:extLst>
              <a:ext uri="{FF2B5EF4-FFF2-40B4-BE49-F238E27FC236}">
                <a16:creationId xmlns:a16="http://schemas.microsoft.com/office/drawing/2014/main" id="{8261A9FA-81C2-354E-AEF0-DD8CB4424E5D}"/>
              </a:ext>
            </a:extLst>
          </p:cNvPr>
          <p:cNvSpPr txBox="1"/>
          <p:nvPr/>
        </p:nvSpPr>
        <p:spPr>
          <a:xfrm>
            <a:off x="3493027" y="5290046"/>
            <a:ext cx="6636423" cy="671979"/>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3700" b="0" cap="all">
                <a:solidFill>
                  <a:srgbClr val="5E5E5E"/>
                </a:solidFill>
                <a:latin typeface="Times"/>
                <a:ea typeface="Times"/>
                <a:cs typeface="Times"/>
                <a:sym typeface="Times"/>
              </a:defRPr>
            </a:lvl1pPr>
          </a:lstStyle>
          <a:p>
            <a:r>
              <a:rPr lang="en-US" dirty="0"/>
              <a:t>Colorado</a:t>
            </a:r>
            <a:endParaRPr dirty="0"/>
          </a:p>
        </p:txBody>
      </p:sp>
      <p:sp>
        <p:nvSpPr>
          <p:cNvPr id="10" name="Lowest Quartile">
            <a:extLst>
              <a:ext uri="{FF2B5EF4-FFF2-40B4-BE49-F238E27FC236}">
                <a16:creationId xmlns:a16="http://schemas.microsoft.com/office/drawing/2014/main" id="{3C1EA619-FEF1-0641-9C86-36D1B0FAE5BD}"/>
              </a:ext>
            </a:extLst>
          </p:cNvPr>
          <p:cNvSpPr txBox="1"/>
          <p:nvPr/>
        </p:nvSpPr>
        <p:spPr>
          <a:xfrm>
            <a:off x="14254550" y="5288266"/>
            <a:ext cx="6636423" cy="671979"/>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3700" b="0" cap="all">
                <a:solidFill>
                  <a:srgbClr val="5E5E5E"/>
                </a:solidFill>
                <a:latin typeface="Times"/>
                <a:ea typeface="Times"/>
                <a:cs typeface="Times"/>
                <a:sym typeface="Times"/>
              </a:defRPr>
            </a:lvl1pPr>
          </a:lstStyle>
          <a:p>
            <a:r>
              <a:rPr lang="en-US" dirty="0"/>
              <a:t>Mississippi</a:t>
            </a:r>
            <a:endParaRPr dirty="0"/>
          </a:p>
        </p:txBody>
      </p:sp>
      <p:pic>
        <p:nvPicPr>
          <p:cNvPr id="5" name="Picture 4">
            <a:extLst>
              <a:ext uri="{FF2B5EF4-FFF2-40B4-BE49-F238E27FC236}">
                <a16:creationId xmlns:a16="http://schemas.microsoft.com/office/drawing/2014/main" id="{AD711A76-5EC3-804D-A8D9-11332BFF152D}"/>
              </a:ext>
            </a:extLst>
          </p:cNvPr>
          <p:cNvPicPr>
            <a:picLocks noChangeAspect="1"/>
          </p:cNvPicPr>
          <p:nvPr/>
        </p:nvPicPr>
        <p:blipFill>
          <a:blip r:embed="rId5"/>
          <a:stretch>
            <a:fillRect/>
          </a:stretch>
        </p:blipFill>
        <p:spPr>
          <a:xfrm>
            <a:off x="11818898" y="5962025"/>
            <a:ext cx="10115417" cy="3220553"/>
          </a:xfrm>
          <a:prstGeom prst="rect">
            <a:avLst/>
          </a:prstGeom>
        </p:spPr>
      </p:pic>
      <p:sp>
        <p:nvSpPr>
          <p:cNvPr id="12" name="Rectangle">
            <a:extLst>
              <a:ext uri="{FF2B5EF4-FFF2-40B4-BE49-F238E27FC236}">
                <a16:creationId xmlns:a16="http://schemas.microsoft.com/office/drawing/2014/main" id="{E97DD5DF-5B84-0A4A-A2B3-F026583CA71D}"/>
              </a:ext>
            </a:extLst>
          </p:cNvPr>
          <p:cNvSpPr/>
          <p:nvPr/>
        </p:nvSpPr>
        <p:spPr>
          <a:xfrm>
            <a:off x="4946404" y="7982576"/>
            <a:ext cx="1398517" cy="458215"/>
          </a:xfrm>
          <a:prstGeom prst="rect">
            <a:avLst/>
          </a:prstGeom>
          <a:solidFill>
            <a:schemeClr val="accent4">
              <a:hueOff val="-461056"/>
              <a:satOff val="4338"/>
              <a:lumOff val="-10225"/>
              <a:alpha val="45924"/>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4" name="Lowest Quartile">
            <a:extLst>
              <a:ext uri="{FF2B5EF4-FFF2-40B4-BE49-F238E27FC236}">
                <a16:creationId xmlns:a16="http://schemas.microsoft.com/office/drawing/2014/main" id="{F22BE24D-97E2-3A4C-8BE7-98BB0041B731}"/>
              </a:ext>
            </a:extLst>
          </p:cNvPr>
          <p:cNvSpPr txBox="1"/>
          <p:nvPr/>
        </p:nvSpPr>
        <p:spPr>
          <a:xfrm>
            <a:off x="3493027" y="9231515"/>
            <a:ext cx="6636423" cy="671979"/>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3700" b="0" cap="all">
                <a:solidFill>
                  <a:srgbClr val="5E5E5E"/>
                </a:solidFill>
                <a:latin typeface="Times"/>
                <a:ea typeface="Times"/>
                <a:cs typeface="Times"/>
                <a:sym typeface="Times"/>
              </a:defRPr>
            </a:lvl1pPr>
          </a:lstStyle>
          <a:p>
            <a:r>
              <a:rPr lang="en-US" dirty="0"/>
              <a:t>Wyoming</a:t>
            </a:r>
            <a:endParaRPr dirty="0"/>
          </a:p>
        </p:txBody>
      </p:sp>
      <p:sp>
        <p:nvSpPr>
          <p:cNvPr id="15" name="Lowest Quartile">
            <a:extLst>
              <a:ext uri="{FF2B5EF4-FFF2-40B4-BE49-F238E27FC236}">
                <a16:creationId xmlns:a16="http://schemas.microsoft.com/office/drawing/2014/main" id="{497CE581-048A-914B-B8D6-75DBC1D10B0A}"/>
              </a:ext>
            </a:extLst>
          </p:cNvPr>
          <p:cNvSpPr txBox="1"/>
          <p:nvPr/>
        </p:nvSpPr>
        <p:spPr>
          <a:xfrm>
            <a:off x="14254549" y="9231515"/>
            <a:ext cx="6636423" cy="671979"/>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3700" b="0" cap="all">
                <a:solidFill>
                  <a:srgbClr val="5E5E5E"/>
                </a:solidFill>
                <a:latin typeface="Times"/>
                <a:ea typeface="Times"/>
                <a:cs typeface="Times"/>
                <a:sym typeface="Times"/>
              </a:defRPr>
            </a:lvl1pPr>
          </a:lstStyle>
          <a:p>
            <a:r>
              <a:rPr lang="en-US" dirty="0"/>
              <a:t>South Carolina</a:t>
            </a:r>
            <a:endParaRPr dirty="0"/>
          </a:p>
        </p:txBody>
      </p:sp>
      <p:sp>
        <p:nvSpPr>
          <p:cNvPr id="17" name="Rectangle">
            <a:extLst>
              <a:ext uri="{FF2B5EF4-FFF2-40B4-BE49-F238E27FC236}">
                <a16:creationId xmlns:a16="http://schemas.microsoft.com/office/drawing/2014/main" id="{0102CF13-D83B-7442-8458-FC2C2B9B70F8}"/>
              </a:ext>
            </a:extLst>
          </p:cNvPr>
          <p:cNvSpPr/>
          <p:nvPr/>
        </p:nvSpPr>
        <p:spPr>
          <a:xfrm>
            <a:off x="5014226" y="12160884"/>
            <a:ext cx="1398517" cy="458215"/>
          </a:xfrm>
          <a:prstGeom prst="rect">
            <a:avLst/>
          </a:prstGeom>
          <a:solidFill>
            <a:schemeClr val="accent4">
              <a:hueOff val="-461056"/>
              <a:satOff val="4338"/>
              <a:lumOff val="-10225"/>
              <a:alpha val="45924"/>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7" name="Picture 6">
            <a:extLst>
              <a:ext uri="{FF2B5EF4-FFF2-40B4-BE49-F238E27FC236}">
                <a16:creationId xmlns:a16="http://schemas.microsoft.com/office/drawing/2014/main" id="{19B4C15F-A839-8546-8AD1-75B20FF105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81178" y="9903245"/>
            <a:ext cx="9898857" cy="3441921"/>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3" name="Image" descr="Image"/>
          <p:cNvPicPr>
            <a:picLocks noChangeAspect="1"/>
          </p:cNvPicPr>
          <p:nvPr/>
        </p:nvPicPr>
        <p:blipFill>
          <a:blip r:embed="rId2"/>
          <a:stretch>
            <a:fillRect/>
          </a:stretch>
        </p:blipFill>
        <p:spPr>
          <a:xfrm>
            <a:off x="96287" y="-5886297"/>
            <a:ext cx="24531131" cy="24531131"/>
          </a:xfrm>
          <a:prstGeom prst="rect">
            <a:avLst/>
          </a:prstGeom>
          <a:ln w="12700">
            <a:miter lim="400000"/>
          </a:ln>
        </p:spPr>
      </p:pic>
      <p:sp>
        <p:nvSpPr>
          <p:cNvPr id="264" name="Conclusion"/>
          <p:cNvSpPr txBox="1"/>
          <p:nvPr/>
        </p:nvSpPr>
        <p:spPr>
          <a:xfrm>
            <a:off x="9677151" y="5930899"/>
            <a:ext cx="5369401" cy="18542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6000" cap="all">
                <a:latin typeface="Arial Narrow"/>
                <a:ea typeface="Arial Narrow"/>
                <a:cs typeface="Arial Narrow"/>
                <a:sym typeface="Arial Narrow"/>
              </a:defRPr>
            </a:lvl1pPr>
          </a:lstStyle>
          <a:p>
            <a:r>
              <a:rPr dirty="0"/>
              <a:t>Conclusion</a:t>
            </a:r>
          </a:p>
        </p:txBody>
      </p:sp>
      <p:sp>
        <p:nvSpPr>
          <p:cNvPr id="265" name="Rectangle"/>
          <p:cNvSpPr/>
          <p:nvPr/>
        </p:nvSpPr>
        <p:spPr>
          <a:xfrm>
            <a:off x="9707700" y="6223000"/>
            <a:ext cx="5308305" cy="1270000"/>
          </a:xfrm>
          <a:prstGeom prst="rect">
            <a:avLst/>
          </a:prstGeom>
          <a:ln w="76200">
            <a:solidFill>
              <a:srgbClr val="5E5E5E"/>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Data Limitations"/>
          <p:cNvSpPr txBox="1"/>
          <p:nvPr/>
        </p:nvSpPr>
        <p:spPr>
          <a:xfrm>
            <a:off x="516408" y="760232"/>
            <a:ext cx="11088766" cy="9017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5500" cap="all">
                <a:latin typeface="Arial Narrow"/>
                <a:ea typeface="Arial Narrow"/>
                <a:cs typeface="Arial Narrow"/>
                <a:sym typeface="Arial Narrow"/>
              </a:defRPr>
            </a:lvl1pPr>
          </a:lstStyle>
          <a:p>
            <a:r>
              <a:t>Data Limitations</a:t>
            </a:r>
          </a:p>
        </p:txBody>
      </p:sp>
      <p:sp>
        <p:nvSpPr>
          <p:cNvPr id="268" name="Incomplete data sets limited our analysis from factors such as income range, gender, age, etc, which led us to data that included only health risk factors in a one-year range…"/>
          <p:cNvSpPr txBox="1"/>
          <p:nvPr/>
        </p:nvSpPr>
        <p:spPr>
          <a:xfrm>
            <a:off x="1468885" y="1815777"/>
            <a:ext cx="20909835" cy="3729881"/>
          </a:xfrm>
          <a:prstGeom prst="rect">
            <a:avLst/>
          </a:prstGeom>
          <a:ln w="76200">
            <a:solidFill>
              <a:srgbClr val="FFFFFF">
                <a:alpha val="66899"/>
              </a:srgb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4000" b="0">
                <a:latin typeface="Arial Black"/>
                <a:ea typeface="Arial Black"/>
                <a:cs typeface="Arial Black"/>
                <a:sym typeface="Arial Black"/>
              </a:defRPr>
            </a:pPr>
            <a:endParaRPr/>
          </a:p>
          <a:p>
            <a:pPr marL="529166" indent="-529166" algn="l">
              <a:buSzPct val="125000"/>
              <a:buChar char="•"/>
              <a:defRPr sz="4000" b="0">
                <a:latin typeface="Arial"/>
                <a:ea typeface="Arial"/>
                <a:cs typeface="Arial"/>
                <a:sym typeface="Arial"/>
              </a:defRPr>
            </a:pPr>
            <a:r>
              <a:t>Incomplete data sets limited our analysis from factors such as income range, gender, age, etc, which led us to data that included only health risk factors in a one-year range</a:t>
            </a:r>
          </a:p>
          <a:p>
            <a:pPr marL="529166" indent="-529166" algn="l">
              <a:buSzPct val="125000"/>
              <a:buChar char="•"/>
              <a:defRPr sz="4000" b="0">
                <a:latin typeface="Arial"/>
                <a:ea typeface="Arial"/>
                <a:cs typeface="Arial"/>
                <a:sym typeface="Arial"/>
              </a:defRPr>
            </a:pPr>
            <a:r>
              <a:t>Obesity data at county level, but weather data was not</a:t>
            </a:r>
          </a:p>
          <a:p>
            <a:pPr marL="529166" indent="-529166" algn="l">
              <a:buSzPct val="125000"/>
              <a:buChar char="•"/>
              <a:defRPr sz="4000" b="0">
                <a:latin typeface="Arial"/>
                <a:ea typeface="Arial"/>
                <a:cs typeface="Arial"/>
                <a:sym typeface="Arial"/>
              </a:defRPr>
            </a:pPr>
            <a:r>
              <a:t>Select county data had “1111.1” meaning that there was missing reports</a:t>
            </a:r>
          </a:p>
        </p:txBody>
      </p:sp>
      <p:pic>
        <p:nvPicPr>
          <p:cNvPr id="269" name="Screen Shot 2019-10-07 at 9.06.47 PM.png" descr="Screen Shot 2019-10-07 at 9.06.47 PM.png"/>
          <p:cNvPicPr>
            <a:picLocks noChangeAspect="1"/>
          </p:cNvPicPr>
          <p:nvPr/>
        </p:nvPicPr>
        <p:blipFill>
          <a:blip r:embed="rId3"/>
          <a:stretch>
            <a:fillRect/>
          </a:stretch>
        </p:blipFill>
        <p:spPr>
          <a:xfrm>
            <a:off x="4198728" y="10491664"/>
            <a:ext cx="16563508" cy="2205202"/>
          </a:xfrm>
          <a:prstGeom prst="rect">
            <a:avLst/>
          </a:prstGeom>
          <a:ln w="25400">
            <a:solidFill>
              <a:srgbClr val="F3F7F5"/>
            </a:solidFill>
            <a:miter lim="400000"/>
          </a:ln>
          <a:effectLst>
            <a:outerShdw blurRad="50800" dist="25400" dir="3600000" rotWithShape="0">
              <a:srgbClr val="000000">
                <a:alpha val="70000"/>
              </a:srgbClr>
            </a:outerShdw>
          </a:effectLst>
        </p:spPr>
      </p:pic>
      <p:pic>
        <p:nvPicPr>
          <p:cNvPr id="270" name="Screen Shot 2019-10-07 at 9.08.02 PM.png" descr="Screen Shot 2019-10-07 at 9.08.02 PM.png"/>
          <p:cNvPicPr>
            <a:picLocks noChangeAspect="1"/>
          </p:cNvPicPr>
          <p:nvPr/>
        </p:nvPicPr>
        <p:blipFill>
          <a:blip r:embed="rId4"/>
          <a:stretch>
            <a:fillRect/>
          </a:stretch>
        </p:blipFill>
        <p:spPr>
          <a:xfrm>
            <a:off x="9354451" y="7136403"/>
            <a:ext cx="6252061" cy="2424270"/>
          </a:xfrm>
          <a:prstGeom prst="rect">
            <a:avLst/>
          </a:prstGeom>
          <a:ln w="25400">
            <a:solidFill>
              <a:srgbClr val="F3F7F5"/>
            </a:solidFill>
            <a:miter lim="400000"/>
          </a:ln>
          <a:effectLst>
            <a:outerShdw blurRad="50800" dist="25400" dir="3600000" rotWithShape="0">
              <a:srgbClr val="000000">
                <a:alpha val="70000"/>
              </a:srgbClr>
            </a:outerShdw>
          </a:effectLst>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Conclusion"/>
          <p:cNvSpPr txBox="1"/>
          <p:nvPr/>
        </p:nvSpPr>
        <p:spPr>
          <a:xfrm>
            <a:off x="516408" y="760232"/>
            <a:ext cx="13512482" cy="9017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5500" cap="all">
                <a:latin typeface="Arial Narrow"/>
                <a:ea typeface="Arial Narrow"/>
                <a:cs typeface="Arial Narrow"/>
                <a:sym typeface="Arial Narrow"/>
              </a:defRPr>
            </a:lvl1pPr>
          </a:lstStyle>
          <a:p>
            <a:r>
              <a:t>Conclusion</a:t>
            </a:r>
          </a:p>
        </p:txBody>
      </p:sp>
      <p:sp>
        <p:nvSpPr>
          <p:cNvPr id="275" name="We failed to reject the null hypothesis, meaning that there is no significant relationship between obesity and the state temperature, with a pvalue of 2.6714108531690735e-75"/>
          <p:cNvSpPr txBox="1"/>
          <p:nvPr/>
        </p:nvSpPr>
        <p:spPr>
          <a:xfrm>
            <a:off x="1363982" y="1795952"/>
            <a:ext cx="20909835" cy="2564805"/>
          </a:xfrm>
          <a:prstGeom prst="rect">
            <a:avLst/>
          </a:prstGeom>
          <a:ln w="76200">
            <a:solidFill>
              <a:srgbClr val="FFFFFF">
                <a:alpha val="66899"/>
              </a:srgb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4000" b="0">
                <a:latin typeface="Arial Black"/>
                <a:ea typeface="Arial Black"/>
                <a:cs typeface="Arial Black"/>
                <a:sym typeface="Arial Black"/>
              </a:defRPr>
            </a:pPr>
            <a:endParaRPr dirty="0"/>
          </a:p>
          <a:p>
            <a:pPr algn="l">
              <a:defRPr sz="4000" b="0">
                <a:latin typeface="Arial"/>
                <a:ea typeface="Arial"/>
                <a:cs typeface="Arial"/>
                <a:sym typeface="Arial"/>
              </a:defRPr>
            </a:pPr>
            <a:r>
              <a:rPr dirty="0"/>
              <a:t>W</a:t>
            </a:r>
            <a:r>
              <a:rPr lang="en-US" dirty="0"/>
              <a:t>hile there does seem to be statistical significance behind obesity and the state populations, w</a:t>
            </a:r>
            <a:r>
              <a:rPr dirty="0"/>
              <a:t>e</a:t>
            </a:r>
            <a:r>
              <a:rPr lang="en-US" dirty="0"/>
              <a:t> must</a:t>
            </a:r>
            <a:r>
              <a:rPr dirty="0"/>
              <a:t> reject the null hypothesis</a:t>
            </a:r>
            <a:r>
              <a:rPr lang="en-US" dirty="0"/>
              <a:t> due to small </a:t>
            </a:r>
            <a:r>
              <a:rPr lang="en-US" dirty="0" err="1"/>
              <a:t>r-value</a:t>
            </a:r>
            <a:r>
              <a:rPr lang="en-US" dirty="0"/>
              <a:t> indicating </a:t>
            </a:r>
            <a:r>
              <a:rPr dirty="0"/>
              <a:t>that there is no significant relationship between obesity and the state temperature</a:t>
            </a:r>
            <a:r>
              <a:rPr lang="en-US" dirty="0"/>
              <a:t>.</a:t>
            </a:r>
            <a:endParaRPr dirty="0"/>
          </a:p>
        </p:txBody>
      </p:sp>
      <p:pic>
        <p:nvPicPr>
          <p:cNvPr id="4" name="Picture 3">
            <a:extLst>
              <a:ext uri="{FF2B5EF4-FFF2-40B4-BE49-F238E27FC236}">
                <a16:creationId xmlns:a16="http://schemas.microsoft.com/office/drawing/2014/main" id="{29B3484D-85AB-0A4F-84CA-D235919454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5147" y="7354359"/>
            <a:ext cx="11127503" cy="4001770"/>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0" name="Group"/>
          <p:cNvGrpSpPr/>
          <p:nvPr/>
        </p:nvGrpSpPr>
        <p:grpSpPr>
          <a:xfrm>
            <a:off x="15558591" y="-627127"/>
            <a:ext cx="10954148" cy="15020421"/>
            <a:chOff x="0" y="0"/>
            <a:chExt cx="10954146" cy="15020419"/>
          </a:xfrm>
        </p:grpSpPr>
        <p:sp>
          <p:nvSpPr>
            <p:cNvPr id="128" name="Rectangle"/>
            <p:cNvSpPr/>
            <p:nvPr/>
          </p:nvSpPr>
          <p:spPr>
            <a:xfrm>
              <a:off x="0" y="0"/>
              <a:ext cx="10954147" cy="15020419"/>
            </a:xfrm>
            <a:prstGeom prst="rect">
              <a:avLst/>
            </a:prstGeom>
            <a:solidFill>
              <a:srgbClr val="C2C2C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pic>
          <p:nvPicPr>
            <p:cNvPr id="129" name="Image" descr="Image"/>
            <p:cNvPicPr>
              <a:picLocks noChangeAspect="1"/>
            </p:cNvPicPr>
            <p:nvPr/>
          </p:nvPicPr>
          <p:blipFill>
            <a:blip r:embed="rId3"/>
            <a:srcRect l="70021" t="13198" r="10773" b="16543"/>
            <a:stretch>
              <a:fillRect/>
            </a:stretch>
          </p:blipFill>
          <p:spPr>
            <a:xfrm>
              <a:off x="1878357" y="2228592"/>
              <a:ext cx="5133217" cy="10563235"/>
            </a:xfrm>
            <a:custGeom>
              <a:avLst/>
              <a:gdLst/>
              <a:ahLst/>
              <a:cxnLst>
                <a:cxn ang="0">
                  <a:pos x="wd2" y="hd2"/>
                </a:cxn>
                <a:cxn ang="5400000">
                  <a:pos x="wd2" y="hd2"/>
                </a:cxn>
                <a:cxn ang="10800000">
                  <a:pos x="wd2" y="hd2"/>
                </a:cxn>
                <a:cxn ang="16200000">
                  <a:pos x="wd2" y="hd2"/>
                </a:cxn>
              </a:cxnLst>
              <a:rect l="0" t="0" r="r" b="b"/>
              <a:pathLst>
                <a:path w="21503" h="21599" extrusionOk="0">
                  <a:moveTo>
                    <a:pt x="10515" y="0"/>
                  </a:moveTo>
                  <a:cubicBezTo>
                    <a:pt x="9098" y="-1"/>
                    <a:pt x="7688" y="57"/>
                    <a:pt x="6795" y="176"/>
                  </a:cubicBezTo>
                  <a:cubicBezTo>
                    <a:pt x="4045" y="543"/>
                    <a:pt x="2222" y="1253"/>
                    <a:pt x="1096" y="2396"/>
                  </a:cubicBezTo>
                  <a:cubicBezTo>
                    <a:pt x="182" y="3323"/>
                    <a:pt x="-89" y="4068"/>
                    <a:pt x="23" y="5352"/>
                  </a:cubicBezTo>
                  <a:cubicBezTo>
                    <a:pt x="106" y="6296"/>
                    <a:pt x="401" y="7258"/>
                    <a:pt x="644" y="7377"/>
                  </a:cubicBezTo>
                  <a:cubicBezTo>
                    <a:pt x="758" y="7432"/>
                    <a:pt x="7763" y="6804"/>
                    <a:pt x="7957" y="6720"/>
                  </a:cubicBezTo>
                  <a:cubicBezTo>
                    <a:pt x="8027" y="6690"/>
                    <a:pt x="8002" y="6516"/>
                    <a:pt x="7902" y="6335"/>
                  </a:cubicBezTo>
                  <a:cubicBezTo>
                    <a:pt x="7615" y="5814"/>
                    <a:pt x="7644" y="4845"/>
                    <a:pt x="7960" y="4392"/>
                  </a:cubicBezTo>
                  <a:cubicBezTo>
                    <a:pt x="8260" y="3963"/>
                    <a:pt x="9161" y="3497"/>
                    <a:pt x="9855" y="3412"/>
                  </a:cubicBezTo>
                  <a:cubicBezTo>
                    <a:pt x="10538" y="3328"/>
                    <a:pt x="11614" y="3430"/>
                    <a:pt x="12259" y="3638"/>
                  </a:cubicBezTo>
                  <a:cubicBezTo>
                    <a:pt x="13201" y="3942"/>
                    <a:pt x="13553" y="4348"/>
                    <a:pt x="13551" y="5127"/>
                  </a:cubicBezTo>
                  <a:cubicBezTo>
                    <a:pt x="13548" y="6296"/>
                    <a:pt x="12570" y="7552"/>
                    <a:pt x="10732" y="8742"/>
                  </a:cubicBezTo>
                  <a:cubicBezTo>
                    <a:pt x="9717" y="9398"/>
                    <a:pt x="7012" y="10714"/>
                    <a:pt x="5846" y="11120"/>
                  </a:cubicBezTo>
                  <a:lnTo>
                    <a:pt x="5107" y="11377"/>
                  </a:lnTo>
                  <a:lnTo>
                    <a:pt x="5107" y="13680"/>
                  </a:lnTo>
                  <a:lnTo>
                    <a:pt x="5107" y="15982"/>
                  </a:lnTo>
                  <a:lnTo>
                    <a:pt x="9069" y="15982"/>
                  </a:lnTo>
                  <a:lnTo>
                    <a:pt x="13031" y="15982"/>
                  </a:lnTo>
                  <a:lnTo>
                    <a:pt x="13074" y="14335"/>
                  </a:lnTo>
                  <a:lnTo>
                    <a:pt x="13116" y="12689"/>
                  </a:lnTo>
                  <a:lnTo>
                    <a:pt x="14281" y="12287"/>
                  </a:lnTo>
                  <a:cubicBezTo>
                    <a:pt x="17590" y="11148"/>
                    <a:pt x="20015" y="9442"/>
                    <a:pt x="21081" y="7502"/>
                  </a:cubicBezTo>
                  <a:cubicBezTo>
                    <a:pt x="21445" y="6837"/>
                    <a:pt x="21490" y="6617"/>
                    <a:pt x="21501" y="5393"/>
                  </a:cubicBezTo>
                  <a:cubicBezTo>
                    <a:pt x="21511" y="4306"/>
                    <a:pt x="21457" y="3926"/>
                    <a:pt x="21237" y="3533"/>
                  </a:cubicBezTo>
                  <a:cubicBezTo>
                    <a:pt x="20250" y="1771"/>
                    <a:pt x="17949" y="663"/>
                    <a:pt x="14279" y="183"/>
                  </a:cubicBezTo>
                  <a:cubicBezTo>
                    <a:pt x="13359" y="62"/>
                    <a:pt x="11933" y="1"/>
                    <a:pt x="10515" y="0"/>
                  </a:cubicBezTo>
                  <a:close/>
                  <a:moveTo>
                    <a:pt x="5107" y="17880"/>
                  </a:moveTo>
                  <a:lnTo>
                    <a:pt x="5107" y="19739"/>
                  </a:lnTo>
                  <a:lnTo>
                    <a:pt x="5107" y="21599"/>
                  </a:lnTo>
                  <a:lnTo>
                    <a:pt x="9072" y="21599"/>
                  </a:lnTo>
                  <a:lnTo>
                    <a:pt x="13037" y="21599"/>
                  </a:lnTo>
                  <a:lnTo>
                    <a:pt x="13037" y="19739"/>
                  </a:lnTo>
                  <a:lnTo>
                    <a:pt x="13037" y="17880"/>
                  </a:lnTo>
                  <a:lnTo>
                    <a:pt x="9072" y="17880"/>
                  </a:lnTo>
                  <a:lnTo>
                    <a:pt x="5107" y="17880"/>
                  </a:lnTo>
                  <a:close/>
                </a:path>
              </a:pathLst>
            </a:custGeom>
            <a:ln w="12700" cap="flat">
              <a:noFill/>
              <a:miter lim="400000"/>
            </a:ln>
            <a:effectLst/>
          </p:spPr>
        </p:pic>
      </p:grpSp>
      <p:sp>
        <p:nvSpPr>
          <p:cNvPr id="131" name="Null: There is no statistically significant relationship between average state temperature and average state obesity rate"/>
          <p:cNvSpPr txBox="1"/>
          <p:nvPr/>
        </p:nvSpPr>
        <p:spPr>
          <a:xfrm>
            <a:off x="1821182" y="3380159"/>
            <a:ext cx="11992451" cy="2586882"/>
          </a:xfrm>
          <a:prstGeom prst="rect">
            <a:avLst/>
          </a:prstGeom>
          <a:ln w="76200">
            <a:solidFill>
              <a:srgbClr val="FFFFFF">
                <a:alpha val="66899"/>
              </a:srgb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4000" b="0">
                <a:latin typeface="Arial Black"/>
                <a:ea typeface="Arial Black"/>
                <a:cs typeface="Arial Black"/>
                <a:sym typeface="Arial Black"/>
              </a:defRPr>
            </a:pPr>
            <a:endParaRPr/>
          </a:p>
          <a:p>
            <a:pPr algn="l">
              <a:defRPr sz="4000" b="0">
                <a:latin typeface="Arial"/>
                <a:ea typeface="Arial"/>
                <a:cs typeface="Arial"/>
                <a:sym typeface="Arial"/>
              </a:defRPr>
            </a:pPr>
            <a:r>
              <a:t>Null: There is no statistically significant relationship between average state temperature and average state obesity rate</a:t>
            </a:r>
          </a:p>
        </p:txBody>
      </p:sp>
      <p:sp>
        <p:nvSpPr>
          <p:cNvPr id="132" name="Hypothesis"/>
          <p:cNvSpPr txBox="1"/>
          <p:nvPr/>
        </p:nvSpPr>
        <p:spPr>
          <a:xfrm>
            <a:off x="516408" y="760232"/>
            <a:ext cx="11088766" cy="9017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5500" cap="all">
                <a:latin typeface="Arial Narrow"/>
                <a:ea typeface="Arial Narrow"/>
                <a:cs typeface="Arial Narrow"/>
                <a:sym typeface="Arial Narrow"/>
              </a:defRPr>
            </a:lvl1pPr>
          </a:lstStyle>
          <a:p>
            <a:r>
              <a:t>Hypothesis</a:t>
            </a:r>
          </a:p>
        </p:txBody>
      </p:sp>
      <p:sp>
        <p:nvSpPr>
          <p:cNvPr id="133" name="Alternative: Average state temperature correlates to average state obesity rate at a 95% confidence level"/>
          <p:cNvSpPr txBox="1"/>
          <p:nvPr/>
        </p:nvSpPr>
        <p:spPr>
          <a:xfrm>
            <a:off x="1821182" y="6004765"/>
            <a:ext cx="11992451" cy="2015382"/>
          </a:xfrm>
          <a:prstGeom prst="rect">
            <a:avLst/>
          </a:prstGeom>
          <a:ln w="76200">
            <a:solidFill>
              <a:srgbClr val="FFFFFF">
                <a:alpha val="66899"/>
              </a:srgb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4000" b="0">
                <a:latin typeface="Arial Black"/>
                <a:ea typeface="Arial Black"/>
                <a:cs typeface="Arial Black"/>
                <a:sym typeface="Arial Black"/>
              </a:defRPr>
            </a:pPr>
            <a:endParaRPr/>
          </a:p>
          <a:p>
            <a:pPr algn="l">
              <a:defRPr sz="4000" b="0">
                <a:latin typeface="Arial"/>
                <a:ea typeface="Arial"/>
                <a:cs typeface="Arial"/>
                <a:sym typeface="Arial"/>
              </a:defRPr>
            </a:pPr>
            <a:r>
              <a:t>Alternative: Average state temperature correlates to average state obesity rate at a 95% confidence level</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Further Scope"/>
          <p:cNvSpPr txBox="1"/>
          <p:nvPr/>
        </p:nvSpPr>
        <p:spPr>
          <a:xfrm>
            <a:off x="516408" y="760232"/>
            <a:ext cx="13512482" cy="9017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5500" cap="all">
                <a:latin typeface="Arial Narrow"/>
                <a:ea typeface="Arial Narrow"/>
                <a:cs typeface="Arial Narrow"/>
                <a:sym typeface="Arial Narrow"/>
              </a:defRPr>
            </a:lvl1pPr>
          </a:lstStyle>
          <a:p>
            <a:r>
              <a:t>Further Scope</a:t>
            </a:r>
          </a:p>
        </p:txBody>
      </p:sp>
      <p:sp>
        <p:nvSpPr>
          <p:cNvPr id="280" name="Multi-variant analysis such as polynomial regressions on factors such as income level, demographic, education, ethnicity, distance to fast food restaurants (KFC), co-morbidity or autoimmune disorders such as thyroid and fatty liver disease"/>
          <p:cNvSpPr txBox="1"/>
          <p:nvPr/>
        </p:nvSpPr>
        <p:spPr>
          <a:xfrm>
            <a:off x="1363982" y="1784913"/>
            <a:ext cx="20909835" cy="2586882"/>
          </a:xfrm>
          <a:prstGeom prst="rect">
            <a:avLst/>
          </a:prstGeom>
          <a:ln w="76200">
            <a:solidFill>
              <a:srgbClr val="FFFFFF">
                <a:alpha val="66899"/>
              </a:srgb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4000" b="0">
                <a:latin typeface="Arial Black"/>
                <a:ea typeface="Arial Black"/>
                <a:cs typeface="Arial Black"/>
                <a:sym typeface="Arial Black"/>
              </a:defRPr>
            </a:pPr>
            <a:endParaRPr dirty="0"/>
          </a:p>
          <a:p>
            <a:pPr algn="l">
              <a:defRPr sz="4000" b="0">
                <a:latin typeface="Arial"/>
                <a:ea typeface="Arial"/>
                <a:cs typeface="Arial"/>
                <a:sym typeface="Arial"/>
              </a:defRPr>
            </a:pPr>
            <a:r>
              <a:rPr lang="en-US" sz="4000" b="0" dirty="0">
                <a:sym typeface="Arial"/>
              </a:rPr>
              <a:t>Regression and confidence intervals including county level data for factors such as income level, demographic, education, ethnicity, distance to fast food restaurants (KFC), co-morbidity or autoimmune disorders such as thyroid and fatty liver disease</a:t>
            </a:r>
            <a:endParaRPr dirty="0"/>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 name="Image" descr="Image"/>
          <p:cNvPicPr>
            <a:picLocks noChangeAspect="1"/>
          </p:cNvPicPr>
          <p:nvPr/>
        </p:nvPicPr>
        <p:blipFill>
          <a:blip r:embed="rId2"/>
          <a:stretch>
            <a:fillRect/>
          </a:stretch>
        </p:blipFill>
        <p:spPr>
          <a:xfrm>
            <a:off x="96287" y="-5886297"/>
            <a:ext cx="24531131" cy="24531131"/>
          </a:xfrm>
          <a:prstGeom prst="rect">
            <a:avLst/>
          </a:prstGeom>
          <a:ln w="12700">
            <a:miter lim="400000"/>
          </a:ln>
        </p:spPr>
      </p:pic>
      <p:sp>
        <p:nvSpPr>
          <p:cNvPr id="285" name="Thank you!"/>
          <p:cNvSpPr txBox="1"/>
          <p:nvPr/>
        </p:nvSpPr>
        <p:spPr>
          <a:xfrm>
            <a:off x="9646604" y="5930899"/>
            <a:ext cx="5369401" cy="18542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6000" cap="all">
                <a:latin typeface="Arial Narrow"/>
                <a:ea typeface="Arial Narrow"/>
                <a:cs typeface="Arial Narrow"/>
                <a:sym typeface="Arial Narrow"/>
              </a:defRPr>
            </a:lvl1pPr>
          </a:lstStyle>
          <a:p>
            <a:r>
              <a:rPr dirty="0"/>
              <a:t>Thank you!</a:t>
            </a:r>
          </a:p>
        </p:txBody>
      </p:sp>
      <p:sp>
        <p:nvSpPr>
          <p:cNvPr id="286" name="Rectangle"/>
          <p:cNvSpPr/>
          <p:nvPr/>
        </p:nvSpPr>
        <p:spPr>
          <a:xfrm>
            <a:off x="9707700" y="6223000"/>
            <a:ext cx="5308305" cy="1270000"/>
          </a:xfrm>
          <a:prstGeom prst="rect">
            <a:avLst/>
          </a:prstGeom>
          <a:ln w="76200">
            <a:solidFill>
              <a:srgbClr val="5E5E5E"/>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4" fill="hold" grpId="1" nodeType="clickEffect">
                                  <p:stCondLst>
                                    <p:cond delay="0"/>
                                  </p:stCondLst>
                                  <p:iterate>
                                    <p:tmAbs val="0"/>
                                  </p:iterate>
                                  <p:childTnLst>
                                    <p:set>
                                      <p:cBhvr>
                                        <p:cTn id="6" fill="hold"/>
                                        <p:tgtEl>
                                          <p:spTgt spid="286"/>
                                        </p:tgtEl>
                                        <p:attrNameLst>
                                          <p:attrName>style.visibility</p:attrName>
                                        </p:attrNameLst>
                                      </p:cBhvr>
                                      <p:to>
                                        <p:strVal val="visible"/>
                                      </p:to>
                                    </p:set>
                                    <p:animEffect transition="in" filter="wipe(down)">
                                      <p:cBhvr>
                                        <p:cTn id="7" dur="2500"/>
                                        <p:tgtEl>
                                          <p:spTgt spid="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1"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Originally found what we thought was a great set of data, but would have had to drop 95% due to incomplete information. Other data sources were too sparse, which would be limiting."/>
          <p:cNvSpPr txBox="1"/>
          <p:nvPr/>
        </p:nvSpPr>
        <p:spPr>
          <a:xfrm>
            <a:off x="1363982" y="1786309"/>
            <a:ext cx="20909835" cy="2015382"/>
          </a:xfrm>
          <a:prstGeom prst="rect">
            <a:avLst/>
          </a:prstGeom>
          <a:ln w="76200">
            <a:solidFill>
              <a:srgbClr val="FFFFFF">
                <a:alpha val="66899"/>
              </a:srgb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4000" b="0">
                <a:latin typeface="Arial Black"/>
                <a:ea typeface="Arial Black"/>
                <a:cs typeface="Arial Black"/>
                <a:sym typeface="Arial Black"/>
              </a:defRPr>
            </a:pPr>
            <a:endParaRPr/>
          </a:p>
          <a:p>
            <a:pPr algn="l">
              <a:defRPr sz="4000" b="0">
                <a:latin typeface="Arial"/>
                <a:ea typeface="Arial"/>
                <a:cs typeface="Arial"/>
                <a:sym typeface="Arial"/>
              </a:defRPr>
            </a:pPr>
            <a:r>
              <a:t>Originally found what we thought was a great set of data, but would have had to drop 95% due to incomplete information. Other data sources were too sparse, which would be limiting.</a:t>
            </a:r>
          </a:p>
        </p:txBody>
      </p:sp>
      <p:sp>
        <p:nvSpPr>
          <p:cNvPr id="138" name="Search for a data source"/>
          <p:cNvSpPr txBox="1"/>
          <p:nvPr/>
        </p:nvSpPr>
        <p:spPr>
          <a:xfrm>
            <a:off x="516408" y="760232"/>
            <a:ext cx="11088766" cy="9017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5500" cap="all">
                <a:latin typeface="Arial Narrow"/>
                <a:ea typeface="Arial Narrow"/>
                <a:cs typeface="Arial Narrow"/>
                <a:sym typeface="Arial Narrow"/>
              </a:defRPr>
            </a:lvl1pPr>
          </a:lstStyle>
          <a:p>
            <a:r>
              <a:t>Search for a data source</a:t>
            </a:r>
          </a:p>
        </p:txBody>
      </p:sp>
      <p:grpSp>
        <p:nvGrpSpPr>
          <p:cNvPr id="144" name="Group"/>
          <p:cNvGrpSpPr/>
          <p:nvPr/>
        </p:nvGrpSpPr>
        <p:grpSpPr>
          <a:xfrm>
            <a:off x="783332" y="4495303"/>
            <a:ext cx="17243035" cy="7292107"/>
            <a:chOff x="-127000" y="-76696"/>
            <a:chExt cx="17243034" cy="7292105"/>
          </a:xfrm>
        </p:grpSpPr>
        <p:grpSp>
          <p:nvGrpSpPr>
            <p:cNvPr id="141" name="Screen Shot 2019-10-07 at 4.18.45 PM.png"/>
            <p:cNvGrpSpPr/>
            <p:nvPr/>
          </p:nvGrpSpPr>
          <p:grpSpPr>
            <a:xfrm>
              <a:off x="-127000" y="-76697"/>
              <a:ext cx="17243035" cy="7292107"/>
              <a:chOff x="0" y="0"/>
              <a:chExt cx="17243034" cy="7292105"/>
            </a:xfrm>
          </p:grpSpPr>
          <p:pic>
            <p:nvPicPr>
              <p:cNvPr id="140" name="Screen Shot 2019-10-07 at 4.18.45 PM.png" descr="Screen Shot 2019-10-07 at 4.18.45 PM.png"/>
              <p:cNvPicPr>
                <a:picLocks noChangeAspect="1"/>
              </p:cNvPicPr>
              <p:nvPr/>
            </p:nvPicPr>
            <p:blipFill>
              <a:blip r:embed="rId3"/>
              <a:stretch>
                <a:fillRect/>
              </a:stretch>
            </p:blipFill>
            <p:spPr>
              <a:xfrm>
                <a:off x="127000" y="88900"/>
                <a:ext cx="16989035" cy="6961906"/>
              </a:xfrm>
              <a:prstGeom prst="rect">
                <a:avLst/>
              </a:prstGeom>
              <a:ln>
                <a:noFill/>
              </a:ln>
              <a:effectLst/>
            </p:spPr>
          </p:pic>
          <p:pic>
            <p:nvPicPr>
              <p:cNvPr id="139" name="Screen Shot 2019-10-07 at 4.18.45 PM.png" descr="Screen Shot 2019-10-07 at 4.18.45 PM.png"/>
              <p:cNvPicPr>
                <a:picLocks/>
              </p:cNvPicPr>
              <p:nvPr/>
            </p:nvPicPr>
            <p:blipFill>
              <a:blip r:embed="rId4"/>
              <a:stretch>
                <a:fillRect/>
              </a:stretch>
            </p:blipFill>
            <p:spPr>
              <a:xfrm>
                <a:off x="0" y="0"/>
                <a:ext cx="17243035" cy="7292106"/>
              </a:xfrm>
              <a:prstGeom prst="rect">
                <a:avLst/>
              </a:prstGeom>
              <a:effectLst/>
            </p:spPr>
          </p:pic>
        </p:grpSp>
        <p:pic>
          <p:nvPicPr>
            <p:cNvPr id="142" name="Rectangle Rectangle" descr="Rectangle Rectangle"/>
            <p:cNvPicPr>
              <a:picLocks/>
            </p:cNvPicPr>
            <p:nvPr/>
          </p:nvPicPr>
          <p:blipFill>
            <a:blip r:embed="rId5"/>
            <a:stretch>
              <a:fillRect/>
            </a:stretch>
          </p:blipFill>
          <p:spPr>
            <a:xfrm>
              <a:off x="12843767" y="-38101"/>
              <a:ext cx="4196062" cy="7214915"/>
            </a:xfrm>
            <a:prstGeom prst="rect">
              <a:avLst/>
            </a:prstGeom>
            <a:effectLst/>
          </p:spPr>
        </p:pic>
      </p:grpSp>
      <p:grpSp>
        <p:nvGrpSpPr>
          <p:cNvPr id="147" name="Screen Shot 2019-10-07 at 4.18.05 PM.png"/>
          <p:cNvGrpSpPr/>
          <p:nvPr/>
        </p:nvGrpSpPr>
        <p:grpSpPr>
          <a:xfrm>
            <a:off x="15260439" y="6988335"/>
            <a:ext cx="8920279" cy="6467018"/>
            <a:chOff x="0" y="0"/>
            <a:chExt cx="8920277" cy="6467016"/>
          </a:xfrm>
        </p:grpSpPr>
        <p:pic>
          <p:nvPicPr>
            <p:cNvPr id="146" name="Screen Shot 2019-10-07 at 4.18.05 PM.png" descr="Screen Shot 2019-10-07 at 4.18.05 PM.png"/>
            <p:cNvPicPr>
              <a:picLocks noChangeAspect="1"/>
            </p:cNvPicPr>
            <p:nvPr/>
          </p:nvPicPr>
          <p:blipFill>
            <a:blip r:embed="rId6"/>
            <a:stretch>
              <a:fillRect/>
            </a:stretch>
          </p:blipFill>
          <p:spPr>
            <a:xfrm>
              <a:off x="127000" y="88900"/>
              <a:ext cx="8666278" cy="6136817"/>
            </a:xfrm>
            <a:prstGeom prst="rect">
              <a:avLst/>
            </a:prstGeom>
            <a:ln>
              <a:noFill/>
            </a:ln>
            <a:effectLst/>
          </p:spPr>
        </p:pic>
        <p:pic>
          <p:nvPicPr>
            <p:cNvPr id="145" name="Screen Shot 2019-10-07 at 4.18.05 PM.png" descr="Screen Shot 2019-10-07 at 4.18.05 PM.png"/>
            <p:cNvPicPr>
              <a:picLocks/>
            </p:cNvPicPr>
            <p:nvPr/>
          </p:nvPicPr>
          <p:blipFill>
            <a:blip r:embed="rId7"/>
            <a:stretch>
              <a:fillRect/>
            </a:stretch>
          </p:blipFill>
          <p:spPr>
            <a:xfrm>
              <a:off x="0" y="0"/>
              <a:ext cx="8920278" cy="6467017"/>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144"/>
                                        </p:tgtEl>
                                        <p:attrNameLst>
                                          <p:attrName>style.visibility</p:attrName>
                                        </p:attrNameLst>
                                      </p:cBhvr>
                                      <p:to>
                                        <p:strVal val="visible"/>
                                      </p:to>
                                    </p:set>
                                    <p:animEffect transition="in" filter="wipe(left)">
                                      <p:cBhvr>
                                        <p:cTn id="7" dur="1000"/>
                                        <p:tgtEl>
                                          <p:spTgt spid="1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2" nodeType="clickEffect">
                                  <p:stCondLst>
                                    <p:cond delay="0"/>
                                  </p:stCondLst>
                                  <p:iterate>
                                    <p:tmAbs val="0"/>
                                  </p:iterate>
                                  <p:childTnLst>
                                    <p:set>
                                      <p:cBhvr>
                                        <p:cTn id="11" fill="hold"/>
                                        <p:tgtEl>
                                          <p:spTgt spid="147"/>
                                        </p:tgtEl>
                                        <p:attrNameLst>
                                          <p:attrName>style.visibility</p:attrName>
                                        </p:attrNameLst>
                                      </p:cBhvr>
                                      <p:to>
                                        <p:strVal val="visible"/>
                                      </p:to>
                                    </p:set>
                                    <p:animEffect transition="in" filter="wipe(left)">
                                      <p:cBhvr>
                                        <p:cTn id="12" dur="10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1" animBg="1" advAuto="0"/>
      <p:bldP spid="147" grpId="2"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hosen Data sources"/>
          <p:cNvSpPr txBox="1"/>
          <p:nvPr/>
        </p:nvSpPr>
        <p:spPr>
          <a:xfrm>
            <a:off x="516408" y="760232"/>
            <a:ext cx="11088766" cy="9017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5500" cap="all">
                <a:latin typeface="Arial Narrow"/>
                <a:ea typeface="Arial Narrow"/>
                <a:cs typeface="Arial Narrow"/>
                <a:sym typeface="Arial Narrow"/>
              </a:defRPr>
            </a:lvl1pPr>
          </a:lstStyle>
          <a:p>
            <a:r>
              <a:t>Chosen Data sources</a:t>
            </a:r>
          </a:p>
        </p:txBody>
      </p:sp>
      <p:pic>
        <p:nvPicPr>
          <p:cNvPr id="152" name="Image" descr="Image"/>
          <p:cNvPicPr>
            <a:picLocks noChangeAspect="1"/>
          </p:cNvPicPr>
          <p:nvPr/>
        </p:nvPicPr>
        <p:blipFill>
          <a:blip r:embed="rId3"/>
          <a:stretch>
            <a:fillRect/>
          </a:stretch>
        </p:blipFill>
        <p:spPr>
          <a:xfrm>
            <a:off x="3200400" y="7214236"/>
            <a:ext cx="8252347" cy="1980564"/>
          </a:xfrm>
          <a:prstGeom prst="rect">
            <a:avLst/>
          </a:prstGeom>
          <a:ln w="12700">
            <a:miter lim="400000"/>
          </a:ln>
        </p:spPr>
      </p:pic>
      <p:sp>
        <p:nvSpPr>
          <p:cNvPr id="153" name="Selected data for use was 2010 American obesity rate and health risk factor data by state from Data World and national climate data from the National Climatic Data Center, NOAA."/>
          <p:cNvSpPr txBox="1"/>
          <p:nvPr/>
        </p:nvSpPr>
        <p:spPr>
          <a:xfrm>
            <a:off x="1363982" y="1938709"/>
            <a:ext cx="20909835" cy="2015382"/>
          </a:xfrm>
          <a:prstGeom prst="rect">
            <a:avLst/>
          </a:prstGeom>
          <a:ln w="76200">
            <a:solidFill>
              <a:srgbClr val="FFFFFF">
                <a:alpha val="66899"/>
              </a:srgb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4000" b="0">
                <a:latin typeface="Arial Black"/>
                <a:ea typeface="Arial Black"/>
                <a:cs typeface="Arial Black"/>
                <a:sym typeface="Arial Black"/>
              </a:defRPr>
            </a:pPr>
            <a:endParaRPr/>
          </a:p>
          <a:p>
            <a:pPr algn="l">
              <a:defRPr sz="4000" b="0">
                <a:latin typeface="Arial"/>
                <a:ea typeface="Arial"/>
                <a:cs typeface="Arial"/>
                <a:sym typeface="Arial"/>
              </a:defRPr>
            </a:pPr>
            <a:r>
              <a:t>Selected data for use was 2010 American obesity rate and health risk factor data by state from Data World and national climate data from the National Climatic Data Center, NOAA.</a:t>
            </a:r>
          </a:p>
        </p:txBody>
      </p:sp>
      <p:pic>
        <p:nvPicPr>
          <p:cNvPr id="154" name="Image" descr="Image"/>
          <p:cNvPicPr>
            <a:picLocks noChangeAspect="1"/>
          </p:cNvPicPr>
          <p:nvPr/>
        </p:nvPicPr>
        <p:blipFill>
          <a:blip r:embed="rId4"/>
          <a:srcRect l="26696" t="24743" r="27938" b="19976"/>
          <a:stretch>
            <a:fillRect/>
          </a:stretch>
        </p:blipFill>
        <p:spPr>
          <a:xfrm>
            <a:off x="14668301" y="6341336"/>
            <a:ext cx="5440760" cy="3726365"/>
          </a:xfrm>
          <a:custGeom>
            <a:avLst/>
            <a:gdLst/>
            <a:ahLst/>
            <a:cxnLst>
              <a:cxn ang="0">
                <a:pos x="wd2" y="hd2"/>
              </a:cxn>
              <a:cxn ang="5400000">
                <a:pos x="wd2" y="hd2"/>
              </a:cxn>
              <a:cxn ang="10800000">
                <a:pos x="wd2" y="hd2"/>
              </a:cxn>
              <a:cxn ang="16200000">
                <a:pos x="wd2" y="hd2"/>
              </a:cxn>
            </a:cxnLst>
            <a:rect l="0" t="0" r="r" b="b"/>
            <a:pathLst>
              <a:path w="21600" h="21589" extrusionOk="0">
                <a:moveTo>
                  <a:pt x="11185" y="3"/>
                </a:moveTo>
                <a:cubicBezTo>
                  <a:pt x="10079" y="14"/>
                  <a:pt x="9559" y="80"/>
                  <a:pt x="9462" y="222"/>
                </a:cubicBezTo>
                <a:cubicBezTo>
                  <a:pt x="9385" y="334"/>
                  <a:pt x="9231" y="426"/>
                  <a:pt x="9120" y="426"/>
                </a:cubicBezTo>
                <a:cubicBezTo>
                  <a:pt x="9008" y="426"/>
                  <a:pt x="8720" y="609"/>
                  <a:pt x="8478" y="831"/>
                </a:cubicBezTo>
                <a:cubicBezTo>
                  <a:pt x="8237" y="1053"/>
                  <a:pt x="7965" y="1194"/>
                  <a:pt x="7875" y="1144"/>
                </a:cubicBezTo>
                <a:cubicBezTo>
                  <a:pt x="7778" y="1090"/>
                  <a:pt x="7661" y="1190"/>
                  <a:pt x="7588" y="1390"/>
                </a:cubicBezTo>
                <a:cubicBezTo>
                  <a:pt x="7520" y="1576"/>
                  <a:pt x="7389" y="1728"/>
                  <a:pt x="7298" y="1728"/>
                </a:cubicBezTo>
                <a:cubicBezTo>
                  <a:pt x="7046" y="1728"/>
                  <a:pt x="5436" y="4163"/>
                  <a:pt x="5201" y="4901"/>
                </a:cubicBezTo>
                <a:cubicBezTo>
                  <a:pt x="5087" y="5259"/>
                  <a:pt x="4950" y="5679"/>
                  <a:pt x="4895" y="5834"/>
                </a:cubicBezTo>
                <a:cubicBezTo>
                  <a:pt x="4841" y="5990"/>
                  <a:pt x="4796" y="6256"/>
                  <a:pt x="4796" y="6425"/>
                </a:cubicBezTo>
                <a:cubicBezTo>
                  <a:pt x="4796" y="6594"/>
                  <a:pt x="4714" y="7017"/>
                  <a:pt x="4615" y="7363"/>
                </a:cubicBezTo>
                <a:cubicBezTo>
                  <a:pt x="4297" y="8473"/>
                  <a:pt x="4210" y="11134"/>
                  <a:pt x="4468" y="11826"/>
                </a:cubicBezTo>
                <a:cubicBezTo>
                  <a:pt x="4616" y="12220"/>
                  <a:pt x="4629" y="12313"/>
                  <a:pt x="4665" y="13148"/>
                </a:cubicBezTo>
                <a:cubicBezTo>
                  <a:pt x="4679" y="13466"/>
                  <a:pt x="4752" y="13598"/>
                  <a:pt x="4935" y="13636"/>
                </a:cubicBezTo>
                <a:cubicBezTo>
                  <a:pt x="5151" y="13681"/>
                  <a:pt x="5189" y="13795"/>
                  <a:pt x="5206" y="14452"/>
                </a:cubicBezTo>
                <a:cubicBezTo>
                  <a:pt x="5224" y="15137"/>
                  <a:pt x="5283" y="15300"/>
                  <a:pt x="5790" y="16036"/>
                </a:cubicBezTo>
                <a:cubicBezTo>
                  <a:pt x="6101" y="16488"/>
                  <a:pt x="6356" y="16922"/>
                  <a:pt x="6356" y="17002"/>
                </a:cubicBezTo>
                <a:cubicBezTo>
                  <a:pt x="6356" y="17197"/>
                  <a:pt x="7051" y="17960"/>
                  <a:pt x="7409" y="18158"/>
                </a:cubicBezTo>
                <a:cubicBezTo>
                  <a:pt x="7566" y="18246"/>
                  <a:pt x="7695" y="18413"/>
                  <a:pt x="7695" y="18529"/>
                </a:cubicBezTo>
                <a:cubicBezTo>
                  <a:pt x="7695" y="18726"/>
                  <a:pt x="8430" y="19102"/>
                  <a:pt x="9014" y="19202"/>
                </a:cubicBezTo>
                <a:cubicBezTo>
                  <a:pt x="9157" y="19227"/>
                  <a:pt x="9309" y="19326"/>
                  <a:pt x="9350" y="19423"/>
                </a:cubicBezTo>
                <a:cubicBezTo>
                  <a:pt x="9391" y="19520"/>
                  <a:pt x="9574" y="19632"/>
                  <a:pt x="9758" y="19674"/>
                </a:cubicBezTo>
                <a:cubicBezTo>
                  <a:pt x="9942" y="19715"/>
                  <a:pt x="10688" y="19725"/>
                  <a:pt x="11415" y="19697"/>
                </a:cubicBezTo>
                <a:cubicBezTo>
                  <a:pt x="12418" y="19657"/>
                  <a:pt x="12784" y="19583"/>
                  <a:pt x="12929" y="19391"/>
                </a:cubicBezTo>
                <a:cubicBezTo>
                  <a:pt x="13035" y="19252"/>
                  <a:pt x="13153" y="19186"/>
                  <a:pt x="13193" y="19244"/>
                </a:cubicBezTo>
                <a:cubicBezTo>
                  <a:pt x="13324" y="19436"/>
                  <a:pt x="14532" y="18771"/>
                  <a:pt x="14767" y="18377"/>
                </a:cubicBezTo>
                <a:cubicBezTo>
                  <a:pt x="14929" y="18105"/>
                  <a:pt x="15127" y="17983"/>
                  <a:pt x="15427" y="17968"/>
                </a:cubicBezTo>
                <a:cubicBezTo>
                  <a:pt x="15808" y="17948"/>
                  <a:pt x="15848" y="17906"/>
                  <a:pt x="15805" y="17579"/>
                </a:cubicBezTo>
                <a:cubicBezTo>
                  <a:pt x="15770" y="17315"/>
                  <a:pt x="15847" y="17113"/>
                  <a:pt x="16076" y="16866"/>
                </a:cubicBezTo>
                <a:cubicBezTo>
                  <a:pt x="16446" y="16467"/>
                  <a:pt x="16933" y="15403"/>
                  <a:pt x="16990" y="14870"/>
                </a:cubicBezTo>
                <a:cubicBezTo>
                  <a:pt x="17011" y="14668"/>
                  <a:pt x="16993" y="14319"/>
                  <a:pt x="16950" y="14096"/>
                </a:cubicBezTo>
                <a:cubicBezTo>
                  <a:pt x="16845" y="13546"/>
                  <a:pt x="16922" y="13288"/>
                  <a:pt x="17243" y="13109"/>
                </a:cubicBezTo>
                <a:cubicBezTo>
                  <a:pt x="17392" y="13027"/>
                  <a:pt x="17541" y="12830"/>
                  <a:pt x="17576" y="12672"/>
                </a:cubicBezTo>
                <a:cubicBezTo>
                  <a:pt x="17611" y="12514"/>
                  <a:pt x="17691" y="12228"/>
                  <a:pt x="17754" y="12035"/>
                </a:cubicBezTo>
                <a:cubicBezTo>
                  <a:pt x="17817" y="11843"/>
                  <a:pt x="17833" y="11602"/>
                  <a:pt x="17790" y="11500"/>
                </a:cubicBezTo>
                <a:cubicBezTo>
                  <a:pt x="17747" y="11398"/>
                  <a:pt x="17761" y="11226"/>
                  <a:pt x="17822" y="11118"/>
                </a:cubicBezTo>
                <a:cubicBezTo>
                  <a:pt x="17912" y="10957"/>
                  <a:pt x="17929" y="9007"/>
                  <a:pt x="17842" y="8724"/>
                </a:cubicBezTo>
                <a:cubicBezTo>
                  <a:pt x="17828" y="8680"/>
                  <a:pt x="17825" y="8485"/>
                  <a:pt x="17836" y="8292"/>
                </a:cubicBezTo>
                <a:cubicBezTo>
                  <a:pt x="17846" y="8099"/>
                  <a:pt x="17801" y="7894"/>
                  <a:pt x="17735" y="7835"/>
                </a:cubicBezTo>
                <a:cubicBezTo>
                  <a:pt x="17669" y="7775"/>
                  <a:pt x="17644" y="7658"/>
                  <a:pt x="17678" y="7577"/>
                </a:cubicBezTo>
                <a:cubicBezTo>
                  <a:pt x="17772" y="7356"/>
                  <a:pt x="17438" y="5851"/>
                  <a:pt x="17177" y="5317"/>
                </a:cubicBezTo>
                <a:cubicBezTo>
                  <a:pt x="17052" y="5060"/>
                  <a:pt x="16950" y="4776"/>
                  <a:pt x="16950" y="4687"/>
                </a:cubicBezTo>
                <a:cubicBezTo>
                  <a:pt x="16950" y="4485"/>
                  <a:pt x="16396" y="3556"/>
                  <a:pt x="15684" y="2562"/>
                </a:cubicBezTo>
                <a:cubicBezTo>
                  <a:pt x="15386" y="2147"/>
                  <a:pt x="15011" y="1621"/>
                  <a:pt x="14849" y="1390"/>
                </a:cubicBezTo>
                <a:cubicBezTo>
                  <a:pt x="14671" y="1137"/>
                  <a:pt x="14361" y="923"/>
                  <a:pt x="14073" y="856"/>
                </a:cubicBezTo>
                <a:cubicBezTo>
                  <a:pt x="13810" y="795"/>
                  <a:pt x="13408" y="574"/>
                  <a:pt x="13182" y="366"/>
                </a:cubicBezTo>
                <a:cubicBezTo>
                  <a:pt x="12798" y="15"/>
                  <a:pt x="12659" y="-11"/>
                  <a:pt x="11185" y="3"/>
                </a:cubicBezTo>
                <a:close/>
                <a:moveTo>
                  <a:pt x="0" y="21499"/>
                </a:moveTo>
                <a:lnTo>
                  <a:pt x="0" y="21589"/>
                </a:lnTo>
                <a:lnTo>
                  <a:pt x="21600" y="21589"/>
                </a:lnTo>
                <a:lnTo>
                  <a:pt x="21600" y="21499"/>
                </a:lnTo>
                <a:lnTo>
                  <a:pt x="11095" y="21499"/>
                </a:lnTo>
                <a:lnTo>
                  <a:pt x="0" y="21499"/>
                </a:lnTo>
                <a:close/>
              </a:path>
            </a:pathLst>
          </a:cu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Methodology"/>
          <p:cNvSpPr txBox="1"/>
          <p:nvPr/>
        </p:nvSpPr>
        <p:spPr>
          <a:xfrm>
            <a:off x="516408" y="760232"/>
            <a:ext cx="11088766" cy="9017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5500" cap="all">
                <a:latin typeface="Arial Narrow"/>
                <a:ea typeface="Arial Narrow"/>
                <a:cs typeface="Arial Narrow"/>
                <a:sym typeface="Arial Narrow"/>
              </a:defRPr>
            </a:lvl1pPr>
          </a:lstStyle>
          <a:p>
            <a:r>
              <a:t>Methodology</a:t>
            </a:r>
          </a:p>
        </p:txBody>
      </p:sp>
      <p:sp>
        <p:nvSpPr>
          <p:cNvPr id="159" name="Compare temperature patterns to identify unique behavior by region…"/>
          <p:cNvSpPr/>
          <p:nvPr/>
        </p:nvSpPr>
        <p:spPr>
          <a:xfrm>
            <a:off x="8764543" y="3424668"/>
            <a:ext cx="14382474" cy="1970861"/>
          </a:xfrm>
          <a:prstGeom prst="rect">
            <a:avLst/>
          </a:prstGeom>
          <a:solidFill>
            <a:srgbClr val="FFFFFF"/>
          </a:solidFill>
          <a:ln w="38100">
            <a:solidFill>
              <a:srgbClr val="929292"/>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p>
            <a:pPr algn="l">
              <a:defRPr sz="3200" b="0">
                <a:solidFill>
                  <a:srgbClr val="5E5E5E"/>
                </a:solidFill>
                <a:latin typeface="Gill Sans"/>
                <a:ea typeface="Gill Sans"/>
                <a:cs typeface="Gill Sans"/>
                <a:sym typeface="Gill Sans"/>
              </a:defRPr>
            </a:pPr>
            <a:r>
              <a:t>  Compare temperature patterns to identify unique behavior by region</a:t>
            </a:r>
          </a:p>
          <a:p>
            <a:pPr algn="l">
              <a:defRPr sz="3200" b="0">
                <a:solidFill>
                  <a:srgbClr val="5E5E5E"/>
                </a:solidFill>
                <a:latin typeface="Gill Sans"/>
                <a:ea typeface="Gill Sans"/>
                <a:cs typeface="Gill Sans"/>
                <a:sym typeface="Gill Sans"/>
              </a:defRPr>
            </a:pPr>
            <a:r>
              <a:t>  Rank states by mean temperature to identify states with extreme temperatures</a:t>
            </a:r>
          </a:p>
          <a:p>
            <a:pPr algn="l">
              <a:defRPr sz="3200" b="0">
                <a:solidFill>
                  <a:srgbClr val="5E5E5E"/>
                </a:solidFill>
                <a:latin typeface="Gill Sans"/>
                <a:ea typeface="Gill Sans"/>
                <a:cs typeface="Gill Sans"/>
                <a:sym typeface="Gill Sans"/>
              </a:defRPr>
            </a:pPr>
            <a:r>
              <a:t>  Combine those finding to visualize trends</a:t>
            </a:r>
          </a:p>
        </p:txBody>
      </p:sp>
      <p:sp>
        <p:nvSpPr>
          <p:cNvPr id="160" name="Analyze temperature data"/>
          <p:cNvSpPr/>
          <p:nvPr/>
        </p:nvSpPr>
        <p:spPr>
          <a:xfrm>
            <a:off x="1236983" y="3424668"/>
            <a:ext cx="7342471" cy="1970861"/>
          </a:xfrm>
          <a:prstGeom prst="rect">
            <a:avLst/>
          </a:prstGeom>
          <a:solidFill>
            <a:srgbClr val="929292"/>
          </a:solidFill>
          <a:ln w="38100">
            <a:solidFill>
              <a:srgbClr val="929292"/>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defRPr sz="3200" b="0" cap="all">
                <a:solidFill>
                  <a:srgbClr val="FFFFFF"/>
                </a:solidFill>
                <a:latin typeface="Arial Black"/>
                <a:ea typeface="Arial Black"/>
                <a:cs typeface="Arial Black"/>
                <a:sym typeface="Arial Black"/>
              </a:defRPr>
            </a:lvl1pPr>
          </a:lstStyle>
          <a:p>
            <a:r>
              <a:t> Analyze temperature data</a:t>
            </a:r>
          </a:p>
        </p:txBody>
      </p:sp>
      <p:sp>
        <p:nvSpPr>
          <p:cNvPr id="161" name="Triangle"/>
          <p:cNvSpPr/>
          <p:nvPr/>
        </p:nvSpPr>
        <p:spPr>
          <a:xfrm rot="18919779">
            <a:off x="4335171" y="5372589"/>
            <a:ext cx="1146095" cy="1144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grpSp>
        <p:nvGrpSpPr>
          <p:cNvPr id="166" name="Group"/>
          <p:cNvGrpSpPr/>
          <p:nvPr/>
        </p:nvGrpSpPr>
        <p:grpSpPr>
          <a:xfrm>
            <a:off x="1236983" y="8129948"/>
            <a:ext cx="21910034" cy="3206621"/>
            <a:chOff x="0" y="0"/>
            <a:chExt cx="21910032" cy="3206620"/>
          </a:xfrm>
        </p:grpSpPr>
        <p:sp>
          <p:nvSpPr>
            <p:cNvPr id="163" name="Compare Data sets"/>
            <p:cNvSpPr/>
            <p:nvPr/>
          </p:nvSpPr>
          <p:spPr>
            <a:xfrm>
              <a:off x="0" y="1235760"/>
              <a:ext cx="7342470" cy="1970861"/>
            </a:xfrm>
            <a:prstGeom prst="rect">
              <a:avLst/>
            </a:prstGeom>
            <a:solidFill>
              <a:srgbClr val="929292"/>
            </a:solidFill>
            <a:ln w="38100" cap="flat">
              <a:solidFill>
                <a:srgbClr val="929292"/>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defRPr sz="3200" b="0" cap="all">
                  <a:solidFill>
                    <a:srgbClr val="FFFFFF"/>
                  </a:solidFill>
                  <a:latin typeface="Arial Black"/>
                  <a:ea typeface="Arial Black"/>
                  <a:cs typeface="Arial Black"/>
                  <a:sym typeface="Arial Black"/>
                </a:defRPr>
              </a:lvl1pPr>
            </a:lstStyle>
            <a:p>
              <a:r>
                <a:t>Compare Data sets</a:t>
              </a:r>
            </a:p>
          </p:txBody>
        </p:sp>
        <p:sp>
          <p:nvSpPr>
            <p:cNvPr id="164" name="Run a linear regression on our two variables to identify potential correlation"/>
            <p:cNvSpPr/>
            <p:nvPr/>
          </p:nvSpPr>
          <p:spPr>
            <a:xfrm>
              <a:off x="7527560" y="1235760"/>
              <a:ext cx="14382473" cy="1970861"/>
            </a:xfrm>
            <a:prstGeom prst="rect">
              <a:avLst/>
            </a:prstGeom>
            <a:solidFill>
              <a:srgbClr val="FFFFFF"/>
            </a:solidFill>
            <a:ln w="38100" cap="flat">
              <a:solidFill>
                <a:srgbClr val="929292"/>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p>
              <a:pPr lvl="6" indent="0" algn="l">
                <a:defRPr sz="3200" b="0">
                  <a:solidFill>
                    <a:srgbClr val="5E5E5E"/>
                  </a:solidFill>
                  <a:latin typeface="Gill Sans"/>
                  <a:ea typeface="Gill Sans"/>
                  <a:cs typeface="Gill Sans"/>
                  <a:sym typeface="Gill Sans"/>
                </a:defRPr>
              </a:pPr>
              <a:r>
                <a:t>  Run a linear regression on our two variables to identify potential correlation</a:t>
              </a:r>
            </a:p>
          </p:txBody>
        </p:sp>
        <p:sp>
          <p:nvSpPr>
            <p:cNvPr id="165" name="Triangle"/>
            <p:cNvSpPr/>
            <p:nvPr/>
          </p:nvSpPr>
          <p:spPr>
            <a:xfrm rot="18919779">
              <a:off x="3098188" y="237557"/>
              <a:ext cx="1146094" cy="1144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p>
          </p:txBody>
        </p:sp>
      </p:grpSp>
      <p:grpSp>
        <p:nvGrpSpPr>
          <p:cNvPr id="170" name="Group"/>
          <p:cNvGrpSpPr/>
          <p:nvPr/>
        </p:nvGrpSpPr>
        <p:grpSpPr>
          <a:xfrm>
            <a:off x="1236983" y="6395188"/>
            <a:ext cx="21910034" cy="2596007"/>
            <a:chOff x="0" y="0"/>
            <a:chExt cx="21910032" cy="2596005"/>
          </a:xfrm>
        </p:grpSpPr>
        <p:sp>
          <p:nvSpPr>
            <p:cNvPr id="167" name="Analyze Obesity data"/>
            <p:cNvSpPr/>
            <p:nvPr/>
          </p:nvSpPr>
          <p:spPr>
            <a:xfrm>
              <a:off x="0" y="0"/>
              <a:ext cx="7342470" cy="1970860"/>
            </a:xfrm>
            <a:prstGeom prst="rect">
              <a:avLst/>
            </a:prstGeom>
            <a:solidFill>
              <a:srgbClr val="929292"/>
            </a:solidFill>
            <a:ln w="38100" cap="flat">
              <a:solidFill>
                <a:srgbClr val="929292"/>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defRPr sz="3200" b="0" cap="all">
                  <a:solidFill>
                    <a:srgbClr val="FFFFFF"/>
                  </a:solidFill>
                  <a:latin typeface="Arial Black"/>
                  <a:ea typeface="Arial Black"/>
                  <a:cs typeface="Arial Black"/>
                  <a:sym typeface="Arial Black"/>
                </a:defRPr>
              </a:lvl1pPr>
            </a:lstStyle>
            <a:p>
              <a:r>
                <a:t>Analyze Obesity data</a:t>
              </a:r>
            </a:p>
          </p:txBody>
        </p:sp>
        <p:sp>
          <p:nvSpPr>
            <p:cNvPr id="168" name="Rank states by mean obesity to identify states with highest and lowest obesity rates…"/>
            <p:cNvSpPr/>
            <p:nvPr/>
          </p:nvSpPr>
          <p:spPr>
            <a:xfrm>
              <a:off x="7527560" y="0"/>
              <a:ext cx="14382473" cy="1970860"/>
            </a:xfrm>
            <a:prstGeom prst="rect">
              <a:avLst/>
            </a:prstGeom>
            <a:solidFill>
              <a:srgbClr val="FFFFFF"/>
            </a:solidFill>
            <a:ln w="38100" cap="flat">
              <a:solidFill>
                <a:srgbClr val="929292"/>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p>
              <a:pPr algn="l">
                <a:defRPr sz="3200" b="0">
                  <a:solidFill>
                    <a:srgbClr val="5E5E5E"/>
                  </a:solidFill>
                  <a:latin typeface="Gill Sans"/>
                  <a:ea typeface="Gill Sans"/>
                  <a:cs typeface="Gill Sans"/>
                  <a:sym typeface="Gill Sans"/>
                </a:defRPr>
              </a:pPr>
              <a:r>
                <a:t>  Rank states by mean obesity to identify states with highest and lowest obesity rates</a:t>
              </a:r>
            </a:p>
            <a:p>
              <a:pPr algn="l">
                <a:defRPr sz="3200" b="0">
                  <a:solidFill>
                    <a:srgbClr val="5E5E5E"/>
                  </a:solidFill>
                  <a:latin typeface="Gill Sans"/>
                  <a:ea typeface="Gill Sans"/>
                  <a:cs typeface="Gill Sans"/>
                  <a:sym typeface="Gill Sans"/>
                </a:defRPr>
              </a:pPr>
              <a:r>
                <a:t>  Search for any outlier state populations with obesity rates outside of the norm</a:t>
              </a:r>
            </a:p>
          </p:txBody>
        </p:sp>
        <p:sp>
          <p:nvSpPr>
            <p:cNvPr id="169" name="Triangle"/>
            <p:cNvSpPr/>
            <p:nvPr/>
          </p:nvSpPr>
          <p:spPr>
            <a:xfrm rot="18919779">
              <a:off x="3098188" y="1213788"/>
              <a:ext cx="1146094" cy="1144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92929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
        <p:nvSpPr>
          <p:cNvPr id="15" name="Triangle">
            <a:extLst>
              <a:ext uri="{FF2B5EF4-FFF2-40B4-BE49-F238E27FC236}">
                <a16:creationId xmlns:a16="http://schemas.microsoft.com/office/drawing/2014/main" id="{1AA26185-7220-634D-91B5-217F2575E59C}"/>
              </a:ext>
            </a:extLst>
          </p:cNvPr>
          <p:cNvSpPr/>
          <p:nvPr/>
        </p:nvSpPr>
        <p:spPr>
          <a:xfrm rot="18919779">
            <a:off x="4335170" y="5397089"/>
            <a:ext cx="1146094" cy="1144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p>
        </p:txBody>
      </p:sp>
      <p:sp>
        <p:nvSpPr>
          <p:cNvPr id="162" name="Triangle"/>
          <p:cNvSpPr/>
          <p:nvPr/>
        </p:nvSpPr>
        <p:spPr>
          <a:xfrm rot="18919779">
            <a:off x="4335171" y="4614061"/>
            <a:ext cx="1146095" cy="11446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92929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2" animBg="1" advAuto="0"/>
      <p:bldP spid="170" grpId="1"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 name="Image" descr="Image"/>
          <p:cNvPicPr>
            <a:picLocks noChangeAspect="1"/>
          </p:cNvPicPr>
          <p:nvPr/>
        </p:nvPicPr>
        <p:blipFill>
          <a:blip r:embed="rId2"/>
          <a:stretch>
            <a:fillRect/>
          </a:stretch>
        </p:blipFill>
        <p:spPr>
          <a:xfrm>
            <a:off x="96287" y="-5886297"/>
            <a:ext cx="24531131" cy="24531131"/>
          </a:xfrm>
          <a:prstGeom prst="rect">
            <a:avLst/>
          </a:prstGeom>
          <a:ln w="12700">
            <a:miter lim="400000"/>
          </a:ln>
        </p:spPr>
      </p:pic>
      <p:sp>
        <p:nvSpPr>
          <p:cNvPr id="173" name="Analysis"/>
          <p:cNvSpPr txBox="1"/>
          <p:nvPr/>
        </p:nvSpPr>
        <p:spPr>
          <a:xfrm>
            <a:off x="9646604" y="5930898"/>
            <a:ext cx="5369401" cy="18542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6000" cap="all">
                <a:latin typeface="Arial Narrow"/>
                <a:ea typeface="Arial Narrow"/>
                <a:cs typeface="Arial Narrow"/>
                <a:sym typeface="Arial Narrow"/>
              </a:defRPr>
            </a:lvl1pPr>
          </a:lstStyle>
          <a:p>
            <a:r>
              <a:rPr dirty="0"/>
              <a:t>Analysis</a:t>
            </a:r>
          </a:p>
        </p:txBody>
      </p:sp>
      <p:sp>
        <p:nvSpPr>
          <p:cNvPr id="174" name="Rectangle"/>
          <p:cNvSpPr/>
          <p:nvPr/>
        </p:nvSpPr>
        <p:spPr>
          <a:xfrm>
            <a:off x="9707700" y="6222999"/>
            <a:ext cx="5308305" cy="1270001"/>
          </a:xfrm>
          <a:prstGeom prst="rect">
            <a:avLst/>
          </a:prstGeom>
          <a:ln w="76200">
            <a:solidFill>
              <a:srgbClr val="5E5E5E"/>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9 Regions"/>
          <p:cNvSpPr txBox="1"/>
          <p:nvPr/>
        </p:nvSpPr>
        <p:spPr>
          <a:xfrm>
            <a:off x="516408" y="760232"/>
            <a:ext cx="11088766" cy="9017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5500" cap="all">
                <a:latin typeface="Arial Narrow"/>
                <a:ea typeface="Arial Narrow"/>
                <a:cs typeface="Arial Narrow"/>
                <a:sym typeface="Arial Narrow"/>
              </a:defRPr>
            </a:lvl1pPr>
          </a:lstStyle>
          <a:p>
            <a:r>
              <a:t>9 Regions</a:t>
            </a:r>
          </a:p>
        </p:txBody>
      </p:sp>
      <p:pic>
        <p:nvPicPr>
          <p:cNvPr id="177" name="US_Climate_Regions.gif" descr="US_Climate_Regions.gif"/>
          <p:cNvPicPr>
            <a:picLocks noChangeAspect="1"/>
          </p:cNvPicPr>
          <p:nvPr/>
        </p:nvPicPr>
        <p:blipFill>
          <a:blip r:embed="rId3"/>
          <a:srcRect t="4254"/>
          <a:stretch>
            <a:fillRect/>
          </a:stretch>
        </p:blipFill>
        <p:spPr>
          <a:xfrm>
            <a:off x="4363442" y="2551776"/>
            <a:ext cx="15657209" cy="9871007"/>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Climates by Region"/>
          <p:cNvSpPr txBox="1"/>
          <p:nvPr/>
        </p:nvSpPr>
        <p:spPr>
          <a:xfrm>
            <a:off x="516408" y="760232"/>
            <a:ext cx="11088766" cy="9017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5500" cap="all">
                <a:latin typeface="Arial Narrow"/>
                <a:ea typeface="Arial Narrow"/>
                <a:cs typeface="Arial Narrow"/>
                <a:sym typeface="Arial Narrow"/>
              </a:defRPr>
            </a:lvl1pPr>
          </a:lstStyle>
          <a:p>
            <a:r>
              <a:t>Climates by Region</a:t>
            </a:r>
          </a:p>
        </p:txBody>
      </p:sp>
      <p:pic>
        <p:nvPicPr>
          <p:cNvPr id="182" name="Temperature_Month_2010.png" descr="Temperature_Month_2010.png"/>
          <p:cNvPicPr>
            <a:picLocks noChangeAspect="1"/>
          </p:cNvPicPr>
          <p:nvPr/>
        </p:nvPicPr>
        <p:blipFill>
          <a:blip r:embed="rId3"/>
          <a:stretch>
            <a:fillRect/>
          </a:stretch>
        </p:blipFill>
        <p:spPr>
          <a:xfrm>
            <a:off x="1252335" y="2237731"/>
            <a:ext cx="22756116" cy="11378059"/>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 name="Temperature_State_2010.png" descr="Temperature_State_2010.png"/>
          <p:cNvPicPr>
            <a:picLocks noChangeAspect="1"/>
          </p:cNvPicPr>
          <p:nvPr/>
        </p:nvPicPr>
        <p:blipFill>
          <a:blip r:embed="rId3"/>
          <a:stretch>
            <a:fillRect/>
          </a:stretch>
        </p:blipFill>
        <p:spPr>
          <a:xfrm>
            <a:off x="484744" y="5411513"/>
            <a:ext cx="23414512" cy="5853629"/>
          </a:xfrm>
          <a:prstGeom prst="rect">
            <a:avLst/>
          </a:prstGeom>
          <a:ln w="12700">
            <a:miter lim="400000"/>
          </a:ln>
        </p:spPr>
      </p:pic>
      <p:sp>
        <p:nvSpPr>
          <p:cNvPr id="187" name="2010 mean temperature by state"/>
          <p:cNvSpPr txBox="1"/>
          <p:nvPr/>
        </p:nvSpPr>
        <p:spPr>
          <a:xfrm>
            <a:off x="516408" y="760232"/>
            <a:ext cx="11088766" cy="9017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5500" cap="all">
                <a:latin typeface="Arial Narrow"/>
                <a:ea typeface="Arial Narrow"/>
                <a:cs typeface="Arial Narrow"/>
                <a:sym typeface="Arial Narrow"/>
              </a:defRPr>
            </a:lvl1pPr>
          </a:lstStyle>
          <a:p>
            <a:r>
              <a:t>2010 mean temperature by state</a:t>
            </a:r>
          </a:p>
        </p:txBody>
      </p:sp>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71</TotalTime>
  <Words>562</Words>
  <Application>Microsoft Macintosh PowerPoint</Application>
  <PresentationFormat>Custom</PresentationFormat>
  <Paragraphs>81</Paragraphs>
  <Slides>21</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Arial Black</vt:lpstr>
      <vt:lpstr>Arial Narrow</vt:lpstr>
      <vt:lpstr>Gill Sans</vt:lpstr>
      <vt:lpstr>Helvetica Neue</vt:lpstr>
      <vt:lpstr>Helvetica Neue Light</vt:lpstr>
      <vt:lpstr>Helvetica Neue Medium</vt:lpstr>
      <vt:lpstr>Times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Rebecca Atkins</cp:lastModifiedBy>
  <cp:revision>12</cp:revision>
  <dcterms:modified xsi:type="dcterms:W3CDTF">2019-10-09T20:28:55Z</dcterms:modified>
</cp:coreProperties>
</file>